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webextensions/webextension2.xml" ContentType="application/vnd.ms-office.webextension+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webextensions/webextension3.xml" ContentType="application/vnd.ms-office.webextension+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webextensions/webextension4.xml" ContentType="application/vnd.ms-office.webextension+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webextensions/webextension5.xml" ContentType="application/vnd.ms-office.webextension+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webextensions/webextension6.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8"/>
  </p:notesMasterIdLst>
  <p:sldIdLst>
    <p:sldId id="3392" r:id="rId2"/>
    <p:sldId id="2840" r:id="rId3"/>
    <p:sldId id="3287" r:id="rId4"/>
    <p:sldId id="1466" r:id="rId5"/>
    <p:sldId id="1468" r:id="rId6"/>
    <p:sldId id="2953" r:id="rId7"/>
    <p:sldId id="1675" r:id="rId8"/>
    <p:sldId id="2956" r:id="rId9"/>
    <p:sldId id="2917" r:id="rId10"/>
    <p:sldId id="2955" r:id="rId11"/>
    <p:sldId id="2954" r:id="rId12"/>
    <p:sldId id="2906" r:id="rId13"/>
    <p:sldId id="2918" r:id="rId14"/>
    <p:sldId id="2910" r:id="rId15"/>
    <p:sldId id="2921" r:id="rId16"/>
    <p:sldId id="2920" r:id="rId17"/>
    <p:sldId id="2922" r:id="rId18"/>
    <p:sldId id="2923" r:id="rId19"/>
    <p:sldId id="2919" r:id="rId20"/>
    <p:sldId id="2912" r:id="rId21"/>
    <p:sldId id="2950" r:id="rId22"/>
    <p:sldId id="3397" r:id="rId23"/>
    <p:sldId id="3389" r:id="rId24"/>
    <p:sldId id="2951" r:id="rId25"/>
    <p:sldId id="2957" r:id="rId26"/>
    <p:sldId id="2959" r:id="rId27"/>
    <p:sldId id="2960" r:id="rId28"/>
    <p:sldId id="2961" r:id="rId29"/>
    <p:sldId id="2958" r:id="rId30"/>
    <p:sldId id="2962" r:id="rId31"/>
    <p:sldId id="2963" r:id="rId32"/>
    <p:sldId id="2965" r:id="rId33"/>
    <p:sldId id="3395" r:id="rId34"/>
    <p:sldId id="2913" r:id="rId35"/>
    <p:sldId id="2974" r:id="rId36"/>
    <p:sldId id="2966" r:id="rId37"/>
    <p:sldId id="3401" r:id="rId38"/>
    <p:sldId id="3402" r:id="rId39"/>
    <p:sldId id="2975" r:id="rId40"/>
    <p:sldId id="2976" r:id="rId41"/>
    <p:sldId id="2977" r:id="rId42"/>
    <p:sldId id="3335" r:id="rId43"/>
    <p:sldId id="3336" r:id="rId44"/>
    <p:sldId id="2980" r:id="rId45"/>
    <p:sldId id="3341" r:id="rId46"/>
    <p:sldId id="3404" r:id="rId47"/>
    <p:sldId id="3338" r:id="rId48"/>
    <p:sldId id="3405" r:id="rId49"/>
    <p:sldId id="3403" r:id="rId50"/>
    <p:sldId id="3342" r:id="rId51"/>
    <p:sldId id="2985" r:id="rId52"/>
    <p:sldId id="3343" r:id="rId53"/>
    <p:sldId id="2987" r:id="rId54"/>
    <p:sldId id="3344" r:id="rId55"/>
    <p:sldId id="3394" r:id="rId56"/>
    <p:sldId id="3363" r:id="rId57"/>
    <p:sldId id="2914" r:id="rId58"/>
    <p:sldId id="3366" r:id="rId59"/>
    <p:sldId id="3367" r:id="rId60"/>
    <p:sldId id="3368" r:id="rId61"/>
    <p:sldId id="2989" r:id="rId62"/>
    <p:sldId id="3369" r:id="rId63"/>
    <p:sldId id="3370" r:id="rId64"/>
    <p:sldId id="3371" r:id="rId65"/>
    <p:sldId id="2990" r:id="rId66"/>
    <p:sldId id="2949" r:id="rId67"/>
    <p:sldId id="3373" r:id="rId68"/>
    <p:sldId id="2916" r:id="rId69"/>
    <p:sldId id="2991" r:id="rId70"/>
    <p:sldId id="3351" r:id="rId71"/>
    <p:sldId id="3289" r:id="rId72"/>
    <p:sldId id="3352" r:id="rId73"/>
    <p:sldId id="2969" r:id="rId74"/>
    <p:sldId id="3005" r:id="rId75"/>
    <p:sldId id="3004" r:id="rId76"/>
    <p:sldId id="3007" r:id="rId77"/>
    <p:sldId id="3008" r:id="rId78"/>
    <p:sldId id="2968" r:id="rId79"/>
    <p:sldId id="3009" r:id="rId80"/>
    <p:sldId id="3010" r:id="rId81"/>
    <p:sldId id="3374" r:id="rId82"/>
    <p:sldId id="3375" r:id="rId83"/>
    <p:sldId id="3376" r:id="rId84"/>
    <p:sldId id="3011" r:id="rId85"/>
    <p:sldId id="2993" r:id="rId86"/>
    <p:sldId id="2994" r:id="rId87"/>
    <p:sldId id="2915" r:id="rId88"/>
    <p:sldId id="2995" r:id="rId89"/>
    <p:sldId id="3377" r:id="rId90"/>
    <p:sldId id="3378" r:id="rId91"/>
    <p:sldId id="2992" r:id="rId92"/>
    <p:sldId id="3380" r:id="rId93"/>
    <p:sldId id="3381" r:id="rId94"/>
    <p:sldId id="3379" r:id="rId95"/>
    <p:sldId id="2996" r:id="rId96"/>
    <p:sldId id="2997" r:id="rId97"/>
    <p:sldId id="2999" r:id="rId98"/>
    <p:sldId id="2998" r:id="rId99"/>
    <p:sldId id="3000" r:id="rId100"/>
    <p:sldId id="3001" r:id="rId101"/>
    <p:sldId id="3393" r:id="rId102"/>
    <p:sldId id="3012" r:id="rId103"/>
    <p:sldId id="2947" r:id="rId104"/>
    <p:sldId id="3382" r:id="rId105"/>
    <p:sldId id="3383" r:id="rId106"/>
    <p:sldId id="3384" r:id="rId107"/>
    <p:sldId id="3385" r:id="rId108"/>
    <p:sldId id="3013" r:id="rId109"/>
    <p:sldId id="3386" r:id="rId110"/>
    <p:sldId id="3387" r:id="rId111"/>
    <p:sldId id="3388" r:id="rId112"/>
    <p:sldId id="2948" r:id="rId113"/>
    <p:sldId id="2937" r:id="rId114"/>
    <p:sldId id="3399" r:id="rId115"/>
    <p:sldId id="3014" r:id="rId116"/>
    <p:sldId id="3400" r:id="rId117"/>
    <p:sldId id="2924" r:id="rId118"/>
    <p:sldId id="2944" r:id="rId119"/>
    <p:sldId id="3398" r:id="rId120"/>
    <p:sldId id="2964" r:id="rId121"/>
    <p:sldId id="3365" r:id="rId122"/>
    <p:sldId id="2952" r:id="rId123"/>
    <p:sldId id="1478" r:id="rId124"/>
    <p:sldId id="1479" r:id="rId125"/>
    <p:sldId id="1480" r:id="rId126"/>
    <p:sldId id="1558" r:id="rId127"/>
    <p:sldId id="1481" r:id="rId128"/>
    <p:sldId id="1559" r:id="rId129"/>
    <p:sldId id="1482" r:id="rId130"/>
    <p:sldId id="1484" r:id="rId131"/>
    <p:sldId id="1488" r:id="rId132"/>
    <p:sldId id="1899" r:id="rId133"/>
    <p:sldId id="2632" r:id="rId134"/>
    <p:sldId id="1485" r:id="rId135"/>
    <p:sldId id="1560" r:id="rId136"/>
    <p:sldId id="3396"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FF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8"/>
    <p:restoredTop sz="64908"/>
  </p:normalViewPr>
  <p:slideViewPr>
    <p:cSldViewPr snapToGrid="0">
      <p:cViewPr varScale="1">
        <p:scale>
          <a:sx n="83" d="100"/>
          <a:sy n="83" d="100"/>
        </p:scale>
        <p:origin x="14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E393E-2BDD-6142-8933-9B54BA097D2F}" type="datetimeFigureOut">
              <a:rPr lang="en-US" smtClean="0"/>
              <a:t>3/5/25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C7ECF-E0BE-4E4F-8B1B-0B5591F01D5C}" type="slidenum">
              <a:rPr lang="en-US" smtClean="0"/>
              <a:t>‹#›</a:t>
            </a:fld>
            <a:endParaRPr lang="en-US"/>
          </a:p>
        </p:txBody>
      </p:sp>
    </p:spTree>
    <p:extLst>
      <p:ext uri="{BB962C8B-B14F-4D97-AF65-F5344CB8AC3E}">
        <p14:creationId xmlns:p14="http://schemas.microsoft.com/office/powerpoint/2010/main" val="259794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3.xml"/><Relationship Id="rId29" Type="http://schemas.openxmlformats.org/officeDocument/2006/relationships/hyperlink" Target="https://en.wikipedia.org/wiki/Trilobite" TargetMode="External"/></Relationships>
</file>

<file path=ppt/notesSlides/_rels/notesSlide103.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4.xml"/><Relationship Id="rId29" Type="http://schemas.openxmlformats.org/officeDocument/2006/relationships/hyperlink" Target="https://en.wikipedia.org/wiki/Trilobite" TargetMode="External"/></Relationships>
</file>

<file path=ppt/notesSlides/_rels/notesSlide104.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5.xml"/><Relationship Id="rId29" Type="http://schemas.openxmlformats.org/officeDocument/2006/relationships/hyperlink" Target="https://en.wikipedia.org/wiki/Trilobite" TargetMode="External"/></Relationships>
</file>

<file path=ppt/notesSlides/_rels/notesSlide105.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6.xml"/><Relationship Id="rId29" Type="http://schemas.openxmlformats.org/officeDocument/2006/relationships/hyperlink" Target="https://en.wikipedia.org/wiki/Trilobite" TargetMode="External"/></Relationships>
</file>

<file path=ppt/notesSlides/_rels/notesSlide106.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7.xml"/><Relationship Id="rId29" Type="http://schemas.openxmlformats.org/officeDocument/2006/relationships/hyperlink" Target="https://en.wikipedia.org/wiki/Trilobite"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a:t>
            </a:fld>
            <a:endParaRPr lang="en-US"/>
          </a:p>
        </p:txBody>
      </p:sp>
    </p:spTree>
    <p:extLst>
      <p:ext uri="{BB962C8B-B14F-4D97-AF65-F5344CB8AC3E}">
        <p14:creationId xmlns:p14="http://schemas.microsoft.com/office/powerpoint/2010/main" val="1927438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a:t>
            </a:fld>
            <a:endParaRPr lang="en-US"/>
          </a:p>
        </p:txBody>
      </p:sp>
    </p:spTree>
    <p:extLst>
      <p:ext uri="{BB962C8B-B14F-4D97-AF65-F5344CB8AC3E}">
        <p14:creationId xmlns:p14="http://schemas.microsoft.com/office/powerpoint/2010/main" val="5746514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101</a:t>
            </a:fld>
            <a:endParaRPr lang="en-US"/>
          </a:p>
        </p:txBody>
      </p:sp>
    </p:spTree>
    <p:extLst>
      <p:ext uri="{BB962C8B-B14F-4D97-AF65-F5344CB8AC3E}">
        <p14:creationId xmlns:p14="http://schemas.microsoft.com/office/powerpoint/2010/main" val="20224935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102</a:t>
            </a:fld>
            <a:endParaRPr lang="en-US"/>
          </a:p>
        </p:txBody>
      </p:sp>
    </p:spTree>
    <p:extLst>
      <p:ext uri="{BB962C8B-B14F-4D97-AF65-F5344CB8AC3E}">
        <p14:creationId xmlns:p14="http://schemas.microsoft.com/office/powerpoint/2010/main" val="20823194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103</a:t>
            </a:fld>
            <a:endParaRPr lang="en-US"/>
          </a:p>
        </p:txBody>
      </p:sp>
    </p:spTree>
    <p:extLst>
      <p:ext uri="{BB962C8B-B14F-4D97-AF65-F5344CB8AC3E}">
        <p14:creationId xmlns:p14="http://schemas.microsoft.com/office/powerpoint/2010/main" val="29772288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104</a:t>
            </a:fld>
            <a:endParaRPr lang="en-US"/>
          </a:p>
        </p:txBody>
      </p:sp>
    </p:spTree>
    <p:extLst>
      <p:ext uri="{BB962C8B-B14F-4D97-AF65-F5344CB8AC3E}">
        <p14:creationId xmlns:p14="http://schemas.microsoft.com/office/powerpoint/2010/main" val="34156989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105</a:t>
            </a:fld>
            <a:endParaRPr lang="en-US"/>
          </a:p>
        </p:txBody>
      </p:sp>
    </p:spTree>
    <p:extLst>
      <p:ext uri="{BB962C8B-B14F-4D97-AF65-F5344CB8AC3E}">
        <p14:creationId xmlns:p14="http://schemas.microsoft.com/office/powerpoint/2010/main" val="11175824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106</a:t>
            </a:fld>
            <a:endParaRPr lang="en-US"/>
          </a:p>
        </p:txBody>
      </p:sp>
    </p:spTree>
    <p:extLst>
      <p:ext uri="{BB962C8B-B14F-4D97-AF65-F5344CB8AC3E}">
        <p14:creationId xmlns:p14="http://schemas.microsoft.com/office/powerpoint/2010/main" val="17753897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107</a:t>
            </a:fld>
            <a:endParaRPr lang="en-US"/>
          </a:p>
        </p:txBody>
      </p:sp>
    </p:spTree>
    <p:extLst>
      <p:ext uri="{BB962C8B-B14F-4D97-AF65-F5344CB8AC3E}">
        <p14:creationId xmlns:p14="http://schemas.microsoft.com/office/powerpoint/2010/main" val="2007935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108</a:t>
            </a:fld>
            <a:endParaRPr lang="en-US"/>
          </a:p>
        </p:txBody>
      </p:sp>
    </p:spTree>
    <p:extLst>
      <p:ext uri="{BB962C8B-B14F-4D97-AF65-F5344CB8AC3E}">
        <p14:creationId xmlns:p14="http://schemas.microsoft.com/office/powerpoint/2010/main" val="38516335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109</a:t>
            </a:fld>
            <a:endParaRPr lang="en-US"/>
          </a:p>
        </p:txBody>
      </p:sp>
    </p:spTree>
    <p:extLst>
      <p:ext uri="{BB962C8B-B14F-4D97-AF65-F5344CB8AC3E}">
        <p14:creationId xmlns:p14="http://schemas.microsoft.com/office/powerpoint/2010/main" val="290297453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110</a:t>
            </a:fld>
            <a:endParaRPr lang="en-US"/>
          </a:p>
        </p:txBody>
      </p:sp>
    </p:spTree>
    <p:extLst>
      <p:ext uri="{BB962C8B-B14F-4D97-AF65-F5344CB8AC3E}">
        <p14:creationId xmlns:p14="http://schemas.microsoft.com/office/powerpoint/2010/main" val="1918115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a:t>
            </a:fld>
            <a:endParaRPr lang="en-US"/>
          </a:p>
        </p:txBody>
      </p:sp>
    </p:spTree>
    <p:extLst>
      <p:ext uri="{BB962C8B-B14F-4D97-AF65-F5344CB8AC3E}">
        <p14:creationId xmlns:p14="http://schemas.microsoft.com/office/powerpoint/2010/main" val="28731443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111</a:t>
            </a:fld>
            <a:endParaRPr lang="en-US"/>
          </a:p>
        </p:txBody>
      </p:sp>
    </p:spTree>
    <p:extLst>
      <p:ext uri="{BB962C8B-B14F-4D97-AF65-F5344CB8AC3E}">
        <p14:creationId xmlns:p14="http://schemas.microsoft.com/office/powerpoint/2010/main" val="41123503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112</a:t>
            </a:fld>
            <a:endParaRPr lang="en-US"/>
          </a:p>
        </p:txBody>
      </p:sp>
    </p:spTree>
    <p:extLst>
      <p:ext uri="{BB962C8B-B14F-4D97-AF65-F5344CB8AC3E}">
        <p14:creationId xmlns:p14="http://schemas.microsoft.com/office/powerpoint/2010/main" val="35325196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113</a:t>
            </a:fld>
            <a:endParaRPr lang="en-US"/>
          </a:p>
        </p:txBody>
      </p:sp>
    </p:spTree>
    <p:extLst>
      <p:ext uri="{BB962C8B-B14F-4D97-AF65-F5344CB8AC3E}">
        <p14:creationId xmlns:p14="http://schemas.microsoft.com/office/powerpoint/2010/main" val="34711008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E393B-9EFE-BDD5-B482-15D073DE6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D13E52-7B0D-5D9E-9B7E-9A56C1956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5AF38-7EE9-A7E5-ABA6-38D5E07E44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A81F03-E78D-F9B9-6345-3953B85AE6B3}"/>
              </a:ext>
            </a:extLst>
          </p:cNvPr>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28506219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115</a:t>
            </a:fld>
            <a:endParaRPr lang="en-US"/>
          </a:p>
        </p:txBody>
      </p:sp>
    </p:spTree>
    <p:extLst>
      <p:ext uri="{BB962C8B-B14F-4D97-AF65-F5344CB8AC3E}">
        <p14:creationId xmlns:p14="http://schemas.microsoft.com/office/powerpoint/2010/main" val="7144718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117</a:t>
            </a:fld>
            <a:endParaRPr lang="en-US"/>
          </a:p>
        </p:txBody>
      </p:sp>
    </p:spTree>
    <p:extLst>
      <p:ext uri="{BB962C8B-B14F-4D97-AF65-F5344CB8AC3E}">
        <p14:creationId xmlns:p14="http://schemas.microsoft.com/office/powerpoint/2010/main" val="34621171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118</a:t>
            </a:fld>
            <a:endParaRPr lang="en-US"/>
          </a:p>
        </p:txBody>
      </p:sp>
    </p:spTree>
    <p:extLst>
      <p:ext uri="{BB962C8B-B14F-4D97-AF65-F5344CB8AC3E}">
        <p14:creationId xmlns:p14="http://schemas.microsoft.com/office/powerpoint/2010/main" val="153932424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119</a:t>
            </a:fld>
            <a:endParaRPr lang="en-US"/>
          </a:p>
        </p:txBody>
      </p:sp>
    </p:spTree>
    <p:extLst>
      <p:ext uri="{BB962C8B-B14F-4D97-AF65-F5344CB8AC3E}">
        <p14:creationId xmlns:p14="http://schemas.microsoft.com/office/powerpoint/2010/main" val="5764492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39329532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121</a:t>
            </a:fld>
            <a:endParaRPr lang="en-US"/>
          </a:p>
        </p:txBody>
      </p:sp>
    </p:spTree>
    <p:extLst>
      <p:ext uri="{BB962C8B-B14F-4D97-AF65-F5344CB8AC3E}">
        <p14:creationId xmlns:p14="http://schemas.microsoft.com/office/powerpoint/2010/main" val="794549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13</a:t>
            </a:fld>
            <a:endParaRPr lang="en-US"/>
          </a:p>
        </p:txBody>
      </p:sp>
    </p:spTree>
    <p:extLst>
      <p:ext uri="{BB962C8B-B14F-4D97-AF65-F5344CB8AC3E}">
        <p14:creationId xmlns:p14="http://schemas.microsoft.com/office/powerpoint/2010/main" val="10186129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122</a:t>
            </a:fld>
            <a:endParaRPr lang="en-US"/>
          </a:p>
        </p:txBody>
      </p:sp>
    </p:spTree>
    <p:extLst>
      <p:ext uri="{BB962C8B-B14F-4D97-AF65-F5344CB8AC3E}">
        <p14:creationId xmlns:p14="http://schemas.microsoft.com/office/powerpoint/2010/main" val="42930808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123</a:t>
            </a:fld>
            <a:endParaRPr lang="en-US"/>
          </a:p>
        </p:txBody>
      </p:sp>
    </p:spTree>
    <p:extLst>
      <p:ext uri="{BB962C8B-B14F-4D97-AF65-F5344CB8AC3E}">
        <p14:creationId xmlns:p14="http://schemas.microsoft.com/office/powerpoint/2010/main" val="8898584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124</a:t>
            </a:fld>
            <a:endParaRPr lang="en-US"/>
          </a:p>
        </p:txBody>
      </p:sp>
    </p:spTree>
    <p:extLst>
      <p:ext uri="{BB962C8B-B14F-4D97-AF65-F5344CB8AC3E}">
        <p14:creationId xmlns:p14="http://schemas.microsoft.com/office/powerpoint/2010/main" val="32066723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125</a:t>
            </a:fld>
            <a:endParaRPr lang="en-US"/>
          </a:p>
        </p:txBody>
      </p:sp>
    </p:spTree>
    <p:extLst>
      <p:ext uri="{BB962C8B-B14F-4D97-AF65-F5344CB8AC3E}">
        <p14:creationId xmlns:p14="http://schemas.microsoft.com/office/powerpoint/2010/main" val="262421637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126</a:t>
            </a:fld>
            <a:endParaRPr lang="en-US"/>
          </a:p>
        </p:txBody>
      </p:sp>
    </p:spTree>
    <p:extLst>
      <p:ext uri="{BB962C8B-B14F-4D97-AF65-F5344CB8AC3E}">
        <p14:creationId xmlns:p14="http://schemas.microsoft.com/office/powerpoint/2010/main" val="193394939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127</a:t>
            </a:fld>
            <a:endParaRPr lang="en-US"/>
          </a:p>
        </p:txBody>
      </p:sp>
    </p:spTree>
    <p:extLst>
      <p:ext uri="{BB962C8B-B14F-4D97-AF65-F5344CB8AC3E}">
        <p14:creationId xmlns:p14="http://schemas.microsoft.com/office/powerpoint/2010/main" val="30064481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128</a:t>
            </a:fld>
            <a:endParaRPr lang="en-US"/>
          </a:p>
        </p:txBody>
      </p:sp>
    </p:spTree>
    <p:extLst>
      <p:ext uri="{BB962C8B-B14F-4D97-AF65-F5344CB8AC3E}">
        <p14:creationId xmlns:p14="http://schemas.microsoft.com/office/powerpoint/2010/main" val="342268887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129</a:t>
            </a:fld>
            <a:endParaRPr lang="en-US"/>
          </a:p>
        </p:txBody>
      </p:sp>
    </p:spTree>
    <p:extLst>
      <p:ext uri="{BB962C8B-B14F-4D97-AF65-F5344CB8AC3E}">
        <p14:creationId xmlns:p14="http://schemas.microsoft.com/office/powerpoint/2010/main" val="19801526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130</a:t>
            </a:fld>
            <a:endParaRPr lang="en-US"/>
          </a:p>
        </p:txBody>
      </p:sp>
    </p:spTree>
    <p:extLst>
      <p:ext uri="{BB962C8B-B14F-4D97-AF65-F5344CB8AC3E}">
        <p14:creationId xmlns:p14="http://schemas.microsoft.com/office/powerpoint/2010/main" val="18933735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131</a:t>
            </a:fld>
            <a:endParaRPr lang="en-US"/>
          </a:p>
        </p:txBody>
      </p:sp>
    </p:spTree>
    <p:extLst>
      <p:ext uri="{BB962C8B-B14F-4D97-AF65-F5344CB8AC3E}">
        <p14:creationId xmlns:p14="http://schemas.microsoft.com/office/powerpoint/2010/main" val="3093845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14</a:t>
            </a:fld>
            <a:endParaRPr lang="en-US"/>
          </a:p>
        </p:txBody>
      </p:sp>
    </p:spTree>
    <p:extLst>
      <p:ext uri="{BB962C8B-B14F-4D97-AF65-F5344CB8AC3E}">
        <p14:creationId xmlns:p14="http://schemas.microsoft.com/office/powerpoint/2010/main" val="21038445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132</a:t>
            </a:fld>
            <a:endParaRPr lang="en-US"/>
          </a:p>
        </p:txBody>
      </p:sp>
    </p:spTree>
    <p:extLst>
      <p:ext uri="{BB962C8B-B14F-4D97-AF65-F5344CB8AC3E}">
        <p14:creationId xmlns:p14="http://schemas.microsoft.com/office/powerpoint/2010/main" val="19612440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133</a:t>
            </a:fld>
            <a:endParaRPr lang="en-US"/>
          </a:p>
        </p:txBody>
      </p:sp>
    </p:spTree>
    <p:extLst>
      <p:ext uri="{BB962C8B-B14F-4D97-AF65-F5344CB8AC3E}">
        <p14:creationId xmlns:p14="http://schemas.microsoft.com/office/powerpoint/2010/main" val="166375929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134</a:t>
            </a:fld>
            <a:endParaRPr lang="en-US"/>
          </a:p>
        </p:txBody>
      </p:sp>
    </p:spTree>
    <p:extLst>
      <p:ext uri="{BB962C8B-B14F-4D97-AF65-F5344CB8AC3E}">
        <p14:creationId xmlns:p14="http://schemas.microsoft.com/office/powerpoint/2010/main" val="281332795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135</a:t>
            </a:fld>
            <a:endParaRPr lang="en-US"/>
          </a:p>
        </p:txBody>
      </p:sp>
    </p:spTree>
    <p:extLst>
      <p:ext uri="{BB962C8B-B14F-4D97-AF65-F5344CB8AC3E}">
        <p14:creationId xmlns:p14="http://schemas.microsoft.com/office/powerpoint/2010/main" val="106121800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136</a:t>
            </a:fld>
            <a:endParaRPr lang="en-US"/>
          </a:p>
        </p:txBody>
      </p:sp>
    </p:spTree>
    <p:extLst>
      <p:ext uri="{BB962C8B-B14F-4D97-AF65-F5344CB8AC3E}">
        <p14:creationId xmlns:p14="http://schemas.microsoft.com/office/powerpoint/2010/main" val="3601510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15</a:t>
            </a:fld>
            <a:endParaRPr lang="en-US"/>
          </a:p>
        </p:txBody>
      </p:sp>
    </p:spTree>
    <p:extLst>
      <p:ext uri="{BB962C8B-B14F-4D97-AF65-F5344CB8AC3E}">
        <p14:creationId xmlns:p14="http://schemas.microsoft.com/office/powerpoint/2010/main" val="4128953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16</a:t>
            </a:fld>
            <a:endParaRPr lang="en-US"/>
          </a:p>
        </p:txBody>
      </p:sp>
    </p:spTree>
    <p:extLst>
      <p:ext uri="{BB962C8B-B14F-4D97-AF65-F5344CB8AC3E}">
        <p14:creationId xmlns:p14="http://schemas.microsoft.com/office/powerpoint/2010/main" val="3834616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17</a:t>
            </a:fld>
            <a:endParaRPr lang="en-US"/>
          </a:p>
        </p:txBody>
      </p:sp>
    </p:spTree>
    <p:extLst>
      <p:ext uri="{BB962C8B-B14F-4D97-AF65-F5344CB8AC3E}">
        <p14:creationId xmlns:p14="http://schemas.microsoft.com/office/powerpoint/2010/main" val="2869440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18</a:t>
            </a:fld>
            <a:endParaRPr lang="en-US"/>
          </a:p>
        </p:txBody>
      </p:sp>
    </p:spTree>
    <p:extLst>
      <p:ext uri="{BB962C8B-B14F-4D97-AF65-F5344CB8AC3E}">
        <p14:creationId xmlns:p14="http://schemas.microsoft.com/office/powerpoint/2010/main" val="4110372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19</a:t>
            </a:fld>
            <a:endParaRPr lang="en-US"/>
          </a:p>
        </p:txBody>
      </p:sp>
    </p:spTree>
    <p:extLst>
      <p:ext uri="{BB962C8B-B14F-4D97-AF65-F5344CB8AC3E}">
        <p14:creationId xmlns:p14="http://schemas.microsoft.com/office/powerpoint/2010/main" val="1668641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20</a:t>
            </a:fld>
            <a:endParaRPr lang="en-US"/>
          </a:p>
        </p:txBody>
      </p:sp>
    </p:spTree>
    <p:extLst>
      <p:ext uri="{BB962C8B-B14F-4D97-AF65-F5344CB8AC3E}">
        <p14:creationId xmlns:p14="http://schemas.microsoft.com/office/powerpoint/2010/main" val="4219247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21</a:t>
            </a:fld>
            <a:endParaRPr lang="en-US"/>
          </a:p>
        </p:txBody>
      </p:sp>
    </p:spTree>
    <p:extLst>
      <p:ext uri="{BB962C8B-B14F-4D97-AF65-F5344CB8AC3E}">
        <p14:creationId xmlns:p14="http://schemas.microsoft.com/office/powerpoint/2010/main" val="3574457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22</a:t>
            </a:fld>
            <a:endParaRPr lang="en-US"/>
          </a:p>
        </p:txBody>
      </p:sp>
    </p:spTree>
    <p:extLst>
      <p:ext uri="{BB962C8B-B14F-4D97-AF65-F5344CB8AC3E}">
        <p14:creationId xmlns:p14="http://schemas.microsoft.com/office/powerpoint/2010/main" val="3220372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1326425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24</a:t>
            </a:fld>
            <a:endParaRPr lang="en-US"/>
          </a:p>
        </p:txBody>
      </p:sp>
    </p:spTree>
    <p:extLst>
      <p:ext uri="{BB962C8B-B14F-4D97-AF65-F5344CB8AC3E}">
        <p14:creationId xmlns:p14="http://schemas.microsoft.com/office/powerpoint/2010/main" val="1994755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25</a:t>
            </a:fld>
            <a:endParaRPr lang="en-US"/>
          </a:p>
        </p:txBody>
      </p:sp>
    </p:spTree>
    <p:extLst>
      <p:ext uri="{BB962C8B-B14F-4D97-AF65-F5344CB8AC3E}">
        <p14:creationId xmlns:p14="http://schemas.microsoft.com/office/powerpoint/2010/main" val="1404325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26</a:t>
            </a:fld>
            <a:endParaRPr lang="en-US"/>
          </a:p>
        </p:txBody>
      </p:sp>
    </p:spTree>
    <p:extLst>
      <p:ext uri="{BB962C8B-B14F-4D97-AF65-F5344CB8AC3E}">
        <p14:creationId xmlns:p14="http://schemas.microsoft.com/office/powerpoint/2010/main" val="2517118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27</a:t>
            </a:fld>
            <a:endParaRPr lang="en-US"/>
          </a:p>
        </p:txBody>
      </p:sp>
    </p:spTree>
    <p:extLst>
      <p:ext uri="{BB962C8B-B14F-4D97-AF65-F5344CB8AC3E}">
        <p14:creationId xmlns:p14="http://schemas.microsoft.com/office/powerpoint/2010/main" val="1551099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28</a:t>
            </a:fld>
            <a:endParaRPr lang="en-US"/>
          </a:p>
        </p:txBody>
      </p:sp>
    </p:spTree>
    <p:extLst>
      <p:ext uri="{BB962C8B-B14F-4D97-AF65-F5344CB8AC3E}">
        <p14:creationId xmlns:p14="http://schemas.microsoft.com/office/powerpoint/2010/main" val="1787576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29</a:t>
            </a:fld>
            <a:endParaRPr lang="en-US"/>
          </a:p>
        </p:txBody>
      </p:sp>
    </p:spTree>
    <p:extLst>
      <p:ext uri="{BB962C8B-B14F-4D97-AF65-F5344CB8AC3E}">
        <p14:creationId xmlns:p14="http://schemas.microsoft.com/office/powerpoint/2010/main" val="3820596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30</a:t>
            </a:fld>
            <a:endParaRPr lang="en-US"/>
          </a:p>
        </p:txBody>
      </p:sp>
    </p:spTree>
    <p:extLst>
      <p:ext uri="{BB962C8B-B14F-4D97-AF65-F5344CB8AC3E}">
        <p14:creationId xmlns:p14="http://schemas.microsoft.com/office/powerpoint/2010/main" val="3178763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4</a:t>
            </a:fld>
            <a:endParaRPr lang="en-US"/>
          </a:p>
        </p:txBody>
      </p:sp>
    </p:spTree>
    <p:extLst>
      <p:ext uri="{BB962C8B-B14F-4D97-AF65-F5344CB8AC3E}">
        <p14:creationId xmlns:p14="http://schemas.microsoft.com/office/powerpoint/2010/main" val="1793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31</a:t>
            </a:fld>
            <a:endParaRPr lang="en-US"/>
          </a:p>
        </p:txBody>
      </p:sp>
    </p:spTree>
    <p:extLst>
      <p:ext uri="{BB962C8B-B14F-4D97-AF65-F5344CB8AC3E}">
        <p14:creationId xmlns:p14="http://schemas.microsoft.com/office/powerpoint/2010/main" val="3412858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32</a:t>
            </a:fld>
            <a:endParaRPr lang="en-US"/>
          </a:p>
        </p:txBody>
      </p:sp>
    </p:spTree>
    <p:extLst>
      <p:ext uri="{BB962C8B-B14F-4D97-AF65-F5344CB8AC3E}">
        <p14:creationId xmlns:p14="http://schemas.microsoft.com/office/powerpoint/2010/main" val="1205169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33</a:t>
            </a:fld>
            <a:endParaRPr lang="en-US"/>
          </a:p>
        </p:txBody>
      </p:sp>
    </p:spTree>
    <p:extLst>
      <p:ext uri="{BB962C8B-B14F-4D97-AF65-F5344CB8AC3E}">
        <p14:creationId xmlns:p14="http://schemas.microsoft.com/office/powerpoint/2010/main" val="2381612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34</a:t>
            </a:fld>
            <a:endParaRPr lang="en-US"/>
          </a:p>
        </p:txBody>
      </p:sp>
    </p:spTree>
    <p:extLst>
      <p:ext uri="{BB962C8B-B14F-4D97-AF65-F5344CB8AC3E}">
        <p14:creationId xmlns:p14="http://schemas.microsoft.com/office/powerpoint/2010/main" val="3460899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35</a:t>
            </a:fld>
            <a:endParaRPr lang="en-US"/>
          </a:p>
        </p:txBody>
      </p:sp>
    </p:spTree>
    <p:extLst>
      <p:ext uri="{BB962C8B-B14F-4D97-AF65-F5344CB8AC3E}">
        <p14:creationId xmlns:p14="http://schemas.microsoft.com/office/powerpoint/2010/main" val="3889123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36</a:t>
            </a:fld>
            <a:endParaRPr lang="en-US"/>
          </a:p>
        </p:txBody>
      </p:sp>
    </p:spTree>
    <p:extLst>
      <p:ext uri="{BB962C8B-B14F-4D97-AF65-F5344CB8AC3E}">
        <p14:creationId xmlns:p14="http://schemas.microsoft.com/office/powerpoint/2010/main" val="254466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08F-F567-3F10-C7D7-05D2AEE04B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8FE0C-673D-EB3B-A220-606EC34A15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34FF6-66B9-D5AF-B164-7C2A79FCAC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73D8B0-8C56-ECD7-D32E-99344AB1DA3A}"/>
              </a:ext>
            </a:extLst>
          </p:cNvPr>
          <p:cNvSpPr>
            <a:spLocks noGrp="1"/>
          </p:cNvSpPr>
          <p:nvPr>
            <p:ph type="sldNum" sz="quarter" idx="5"/>
          </p:nvPr>
        </p:nvSpPr>
        <p:spPr/>
        <p:txBody>
          <a:bodyPr/>
          <a:lstStyle/>
          <a:p>
            <a:fld id="{8F0C7ECF-E0BE-4E4F-8B1B-0B5591F01D5C}" type="slidenum">
              <a:rPr lang="en-US" smtClean="0"/>
              <a:t>37</a:t>
            </a:fld>
            <a:endParaRPr lang="en-US"/>
          </a:p>
        </p:txBody>
      </p:sp>
    </p:spTree>
    <p:extLst>
      <p:ext uri="{BB962C8B-B14F-4D97-AF65-F5344CB8AC3E}">
        <p14:creationId xmlns:p14="http://schemas.microsoft.com/office/powerpoint/2010/main" val="990893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9B598-A2A7-738D-13A4-E8FBF65BB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804F9-9E18-D8C7-420B-1A98D3B33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ACF87-3547-0CC2-12A0-2DD2D7880B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8F0342-B804-B2DA-79D2-4CFED332E392}"/>
              </a:ext>
            </a:extLst>
          </p:cNvPr>
          <p:cNvSpPr>
            <a:spLocks noGrp="1"/>
          </p:cNvSpPr>
          <p:nvPr>
            <p:ph type="sldNum" sz="quarter" idx="5"/>
          </p:nvPr>
        </p:nvSpPr>
        <p:spPr/>
        <p:txBody>
          <a:bodyPr/>
          <a:lstStyle/>
          <a:p>
            <a:fld id="{8F0C7ECF-E0BE-4E4F-8B1B-0B5591F01D5C}" type="slidenum">
              <a:rPr lang="en-US" smtClean="0"/>
              <a:t>38</a:t>
            </a:fld>
            <a:endParaRPr lang="en-US"/>
          </a:p>
        </p:txBody>
      </p:sp>
    </p:spTree>
    <p:extLst>
      <p:ext uri="{BB962C8B-B14F-4D97-AF65-F5344CB8AC3E}">
        <p14:creationId xmlns:p14="http://schemas.microsoft.com/office/powerpoint/2010/main" val="1550799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39</a:t>
            </a:fld>
            <a:endParaRPr lang="en-US"/>
          </a:p>
        </p:txBody>
      </p:sp>
    </p:spTree>
    <p:extLst>
      <p:ext uri="{BB962C8B-B14F-4D97-AF65-F5344CB8AC3E}">
        <p14:creationId xmlns:p14="http://schemas.microsoft.com/office/powerpoint/2010/main" val="2715989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40</a:t>
            </a:fld>
            <a:endParaRPr lang="en-US"/>
          </a:p>
        </p:txBody>
      </p:sp>
    </p:spTree>
    <p:extLst>
      <p:ext uri="{BB962C8B-B14F-4D97-AF65-F5344CB8AC3E}">
        <p14:creationId xmlns:p14="http://schemas.microsoft.com/office/powerpoint/2010/main" val="749109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5</a:t>
            </a:fld>
            <a:endParaRPr lang="en-US"/>
          </a:p>
        </p:txBody>
      </p:sp>
    </p:spTree>
    <p:extLst>
      <p:ext uri="{BB962C8B-B14F-4D97-AF65-F5344CB8AC3E}">
        <p14:creationId xmlns:p14="http://schemas.microsoft.com/office/powerpoint/2010/main" val="21494008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41</a:t>
            </a:fld>
            <a:endParaRPr lang="en-US"/>
          </a:p>
        </p:txBody>
      </p:sp>
    </p:spTree>
    <p:extLst>
      <p:ext uri="{BB962C8B-B14F-4D97-AF65-F5344CB8AC3E}">
        <p14:creationId xmlns:p14="http://schemas.microsoft.com/office/powerpoint/2010/main" val="3959563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42</a:t>
            </a:fld>
            <a:endParaRPr lang="en-US"/>
          </a:p>
        </p:txBody>
      </p:sp>
    </p:spTree>
    <p:extLst>
      <p:ext uri="{BB962C8B-B14F-4D97-AF65-F5344CB8AC3E}">
        <p14:creationId xmlns:p14="http://schemas.microsoft.com/office/powerpoint/2010/main" val="11049737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43</a:t>
            </a:fld>
            <a:endParaRPr lang="en-US"/>
          </a:p>
        </p:txBody>
      </p:sp>
    </p:spTree>
    <p:extLst>
      <p:ext uri="{BB962C8B-B14F-4D97-AF65-F5344CB8AC3E}">
        <p14:creationId xmlns:p14="http://schemas.microsoft.com/office/powerpoint/2010/main" val="26980406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44</a:t>
            </a:fld>
            <a:endParaRPr lang="en-US"/>
          </a:p>
        </p:txBody>
      </p:sp>
    </p:spTree>
    <p:extLst>
      <p:ext uri="{BB962C8B-B14F-4D97-AF65-F5344CB8AC3E}">
        <p14:creationId xmlns:p14="http://schemas.microsoft.com/office/powerpoint/2010/main" val="1252206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45</a:t>
            </a:fld>
            <a:endParaRPr lang="en-US"/>
          </a:p>
        </p:txBody>
      </p:sp>
    </p:spTree>
    <p:extLst>
      <p:ext uri="{BB962C8B-B14F-4D97-AF65-F5344CB8AC3E}">
        <p14:creationId xmlns:p14="http://schemas.microsoft.com/office/powerpoint/2010/main" val="590838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BBF41-7BD1-DAFF-75BD-E3A2A3189C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668CD-485D-431C-4313-2B793432A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4FAFB-E9CF-08D5-C947-7C41335D23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AB612D-DD0E-2949-238F-592D95F93457}"/>
              </a:ext>
            </a:extLst>
          </p:cNvPr>
          <p:cNvSpPr>
            <a:spLocks noGrp="1"/>
          </p:cNvSpPr>
          <p:nvPr>
            <p:ph type="sldNum" sz="quarter" idx="5"/>
          </p:nvPr>
        </p:nvSpPr>
        <p:spPr/>
        <p:txBody>
          <a:bodyPr/>
          <a:lstStyle/>
          <a:p>
            <a:fld id="{8F0C7ECF-E0BE-4E4F-8B1B-0B5591F01D5C}" type="slidenum">
              <a:rPr lang="en-US" smtClean="0"/>
              <a:t>46</a:t>
            </a:fld>
            <a:endParaRPr lang="en-US"/>
          </a:p>
        </p:txBody>
      </p:sp>
    </p:spTree>
    <p:extLst>
      <p:ext uri="{BB962C8B-B14F-4D97-AF65-F5344CB8AC3E}">
        <p14:creationId xmlns:p14="http://schemas.microsoft.com/office/powerpoint/2010/main" val="3794251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47</a:t>
            </a:fld>
            <a:endParaRPr lang="en-US"/>
          </a:p>
        </p:txBody>
      </p:sp>
    </p:spTree>
    <p:extLst>
      <p:ext uri="{BB962C8B-B14F-4D97-AF65-F5344CB8AC3E}">
        <p14:creationId xmlns:p14="http://schemas.microsoft.com/office/powerpoint/2010/main" val="1366015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52E56-68D8-1E74-95EE-B9BF743615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15E02-F1E0-933E-C8A4-D547CFAA1B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48243-7A9B-039E-3D02-9FC024F505F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7F22AC-E8C8-5CCF-CBF6-2ADBD008F551}"/>
              </a:ext>
            </a:extLst>
          </p:cNvPr>
          <p:cNvSpPr>
            <a:spLocks noGrp="1"/>
          </p:cNvSpPr>
          <p:nvPr>
            <p:ph type="sldNum" sz="quarter" idx="5"/>
          </p:nvPr>
        </p:nvSpPr>
        <p:spPr/>
        <p:txBody>
          <a:bodyPr/>
          <a:lstStyle/>
          <a:p>
            <a:fld id="{8F0C7ECF-E0BE-4E4F-8B1B-0B5591F01D5C}" type="slidenum">
              <a:rPr lang="en-US" smtClean="0"/>
              <a:t>48</a:t>
            </a:fld>
            <a:endParaRPr lang="en-US"/>
          </a:p>
        </p:txBody>
      </p:sp>
    </p:spTree>
    <p:extLst>
      <p:ext uri="{BB962C8B-B14F-4D97-AF65-F5344CB8AC3E}">
        <p14:creationId xmlns:p14="http://schemas.microsoft.com/office/powerpoint/2010/main" val="12192462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E74CC-011C-5A55-94BF-9DEE62F89A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E65BB5-7E49-83D4-86A5-7EB12CE843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FE5DD-E970-8D01-1507-8D1D894E39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819A21-AD65-55AF-8FE1-B327DB9961A6}"/>
              </a:ext>
            </a:extLst>
          </p:cNvPr>
          <p:cNvSpPr>
            <a:spLocks noGrp="1"/>
          </p:cNvSpPr>
          <p:nvPr>
            <p:ph type="sldNum" sz="quarter" idx="5"/>
          </p:nvPr>
        </p:nvSpPr>
        <p:spPr/>
        <p:txBody>
          <a:bodyPr/>
          <a:lstStyle/>
          <a:p>
            <a:fld id="{8F0C7ECF-E0BE-4E4F-8B1B-0B5591F01D5C}" type="slidenum">
              <a:rPr lang="en-US" smtClean="0"/>
              <a:t>49</a:t>
            </a:fld>
            <a:endParaRPr lang="en-US"/>
          </a:p>
        </p:txBody>
      </p:sp>
    </p:spTree>
    <p:extLst>
      <p:ext uri="{BB962C8B-B14F-4D97-AF65-F5344CB8AC3E}">
        <p14:creationId xmlns:p14="http://schemas.microsoft.com/office/powerpoint/2010/main" val="1645875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50</a:t>
            </a:fld>
            <a:endParaRPr lang="en-US"/>
          </a:p>
        </p:txBody>
      </p:sp>
    </p:spTree>
    <p:extLst>
      <p:ext uri="{BB962C8B-B14F-4D97-AF65-F5344CB8AC3E}">
        <p14:creationId xmlns:p14="http://schemas.microsoft.com/office/powerpoint/2010/main" val="191579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a:t>
            </a:fld>
            <a:endParaRPr lang="en-US"/>
          </a:p>
        </p:txBody>
      </p:sp>
    </p:spTree>
    <p:extLst>
      <p:ext uri="{BB962C8B-B14F-4D97-AF65-F5344CB8AC3E}">
        <p14:creationId xmlns:p14="http://schemas.microsoft.com/office/powerpoint/2010/main" val="29928365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51</a:t>
            </a:fld>
            <a:endParaRPr lang="en-US"/>
          </a:p>
        </p:txBody>
      </p:sp>
    </p:spTree>
    <p:extLst>
      <p:ext uri="{BB962C8B-B14F-4D97-AF65-F5344CB8AC3E}">
        <p14:creationId xmlns:p14="http://schemas.microsoft.com/office/powerpoint/2010/main" val="2482529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52</a:t>
            </a:fld>
            <a:endParaRPr lang="en-US"/>
          </a:p>
        </p:txBody>
      </p:sp>
    </p:spTree>
    <p:extLst>
      <p:ext uri="{BB962C8B-B14F-4D97-AF65-F5344CB8AC3E}">
        <p14:creationId xmlns:p14="http://schemas.microsoft.com/office/powerpoint/2010/main" val="4086664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53</a:t>
            </a:fld>
            <a:endParaRPr lang="en-US"/>
          </a:p>
        </p:txBody>
      </p:sp>
    </p:spTree>
    <p:extLst>
      <p:ext uri="{BB962C8B-B14F-4D97-AF65-F5344CB8AC3E}">
        <p14:creationId xmlns:p14="http://schemas.microsoft.com/office/powerpoint/2010/main" val="8700714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54</a:t>
            </a:fld>
            <a:endParaRPr lang="en-US"/>
          </a:p>
        </p:txBody>
      </p:sp>
    </p:spTree>
    <p:extLst>
      <p:ext uri="{BB962C8B-B14F-4D97-AF65-F5344CB8AC3E}">
        <p14:creationId xmlns:p14="http://schemas.microsoft.com/office/powerpoint/2010/main" val="2147675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55</a:t>
            </a:fld>
            <a:endParaRPr lang="en-US"/>
          </a:p>
        </p:txBody>
      </p:sp>
    </p:spTree>
    <p:extLst>
      <p:ext uri="{BB962C8B-B14F-4D97-AF65-F5344CB8AC3E}">
        <p14:creationId xmlns:p14="http://schemas.microsoft.com/office/powerpoint/2010/main" val="915255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56</a:t>
            </a:fld>
            <a:endParaRPr lang="en-US"/>
          </a:p>
        </p:txBody>
      </p:sp>
    </p:spTree>
    <p:extLst>
      <p:ext uri="{BB962C8B-B14F-4D97-AF65-F5344CB8AC3E}">
        <p14:creationId xmlns:p14="http://schemas.microsoft.com/office/powerpoint/2010/main" val="16420656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57</a:t>
            </a:fld>
            <a:endParaRPr lang="en-US"/>
          </a:p>
        </p:txBody>
      </p:sp>
    </p:spTree>
    <p:extLst>
      <p:ext uri="{BB962C8B-B14F-4D97-AF65-F5344CB8AC3E}">
        <p14:creationId xmlns:p14="http://schemas.microsoft.com/office/powerpoint/2010/main" val="9615206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58</a:t>
            </a:fld>
            <a:endParaRPr lang="en-US"/>
          </a:p>
        </p:txBody>
      </p:sp>
    </p:spTree>
    <p:extLst>
      <p:ext uri="{BB962C8B-B14F-4D97-AF65-F5344CB8AC3E}">
        <p14:creationId xmlns:p14="http://schemas.microsoft.com/office/powerpoint/2010/main" val="3354854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59</a:t>
            </a:fld>
            <a:endParaRPr lang="en-US"/>
          </a:p>
        </p:txBody>
      </p:sp>
    </p:spTree>
    <p:extLst>
      <p:ext uri="{BB962C8B-B14F-4D97-AF65-F5344CB8AC3E}">
        <p14:creationId xmlns:p14="http://schemas.microsoft.com/office/powerpoint/2010/main" val="28464109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60</a:t>
            </a:fld>
            <a:endParaRPr lang="en-US"/>
          </a:p>
        </p:txBody>
      </p:sp>
    </p:spTree>
    <p:extLst>
      <p:ext uri="{BB962C8B-B14F-4D97-AF65-F5344CB8AC3E}">
        <p14:creationId xmlns:p14="http://schemas.microsoft.com/office/powerpoint/2010/main" val="3697245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950875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61</a:t>
            </a:fld>
            <a:endParaRPr lang="en-US"/>
          </a:p>
        </p:txBody>
      </p:sp>
    </p:spTree>
    <p:extLst>
      <p:ext uri="{BB962C8B-B14F-4D97-AF65-F5344CB8AC3E}">
        <p14:creationId xmlns:p14="http://schemas.microsoft.com/office/powerpoint/2010/main" val="19411520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62</a:t>
            </a:fld>
            <a:endParaRPr lang="en-US"/>
          </a:p>
        </p:txBody>
      </p:sp>
    </p:spTree>
    <p:extLst>
      <p:ext uri="{BB962C8B-B14F-4D97-AF65-F5344CB8AC3E}">
        <p14:creationId xmlns:p14="http://schemas.microsoft.com/office/powerpoint/2010/main" val="37946989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63</a:t>
            </a:fld>
            <a:endParaRPr lang="en-US"/>
          </a:p>
        </p:txBody>
      </p:sp>
    </p:spTree>
    <p:extLst>
      <p:ext uri="{BB962C8B-B14F-4D97-AF65-F5344CB8AC3E}">
        <p14:creationId xmlns:p14="http://schemas.microsoft.com/office/powerpoint/2010/main" val="18422374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64</a:t>
            </a:fld>
            <a:endParaRPr lang="en-US"/>
          </a:p>
        </p:txBody>
      </p:sp>
    </p:spTree>
    <p:extLst>
      <p:ext uri="{BB962C8B-B14F-4D97-AF65-F5344CB8AC3E}">
        <p14:creationId xmlns:p14="http://schemas.microsoft.com/office/powerpoint/2010/main" val="28078318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65</a:t>
            </a:fld>
            <a:endParaRPr lang="en-US"/>
          </a:p>
        </p:txBody>
      </p:sp>
    </p:spTree>
    <p:extLst>
      <p:ext uri="{BB962C8B-B14F-4D97-AF65-F5344CB8AC3E}">
        <p14:creationId xmlns:p14="http://schemas.microsoft.com/office/powerpoint/2010/main" val="1520171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66</a:t>
            </a:fld>
            <a:endParaRPr lang="en-US"/>
          </a:p>
        </p:txBody>
      </p:sp>
    </p:spTree>
    <p:extLst>
      <p:ext uri="{BB962C8B-B14F-4D97-AF65-F5344CB8AC3E}">
        <p14:creationId xmlns:p14="http://schemas.microsoft.com/office/powerpoint/2010/main" val="26182176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67</a:t>
            </a:fld>
            <a:endParaRPr lang="en-US"/>
          </a:p>
        </p:txBody>
      </p:sp>
    </p:spTree>
    <p:extLst>
      <p:ext uri="{BB962C8B-B14F-4D97-AF65-F5344CB8AC3E}">
        <p14:creationId xmlns:p14="http://schemas.microsoft.com/office/powerpoint/2010/main" val="42105383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68</a:t>
            </a:fld>
            <a:endParaRPr lang="en-US"/>
          </a:p>
        </p:txBody>
      </p:sp>
    </p:spTree>
    <p:extLst>
      <p:ext uri="{BB962C8B-B14F-4D97-AF65-F5344CB8AC3E}">
        <p14:creationId xmlns:p14="http://schemas.microsoft.com/office/powerpoint/2010/main" val="28229143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69</a:t>
            </a:fld>
            <a:endParaRPr lang="en-US"/>
          </a:p>
        </p:txBody>
      </p:sp>
    </p:spTree>
    <p:extLst>
      <p:ext uri="{BB962C8B-B14F-4D97-AF65-F5344CB8AC3E}">
        <p14:creationId xmlns:p14="http://schemas.microsoft.com/office/powerpoint/2010/main" val="15069106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98E41-9EF4-31AE-6270-BB06DF9E5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40254-63B1-0F92-1467-6FB7E589B7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34542-18FE-424B-AA75-0E10261BE1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49141-CE7E-E00D-F040-2E55FB30C01E}"/>
              </a:ext>
            </a:extLst>
          </p:cNvPr>
          <p:cNvSpPr>
            <a:spLocks noGrp="1"/>
          </p:cNvSpPr>
          <p:nvPr>
            <p:ph type="sldNum" sz="quarter" idx="5"/>
          </p:nvPr>
        </p:nvSpPr>
        <p:spPr/>
        <p:txBody>
          <a:bodyPr/>
          <a:lstStyle/>
          <a:p>
            <a:fld id="{A8C508D1-CDDD-6445-AC0B-42415DA4AB68}" type="slidenum">
              <a:rPr lang="en-US" smtClean="0"/>
              <a:t>70</a:t>
            </a:fld>
            <a:endParaRPr lang="en-US"/>
          </a:p>
        </p:txBody>
      </p:sp>
    </p:spTree>
    <p:extLst>
      <p:ext uri="{BB962C8B-B14F-4D97-AF65-F5344CB8AC3E}">
        <p14:creationId xmlns:p14="http://schemas.microsoft.com/office/powerpoint/2010/main" val="1520228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42629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235C-1127-3F76-C0BB-929C8DFFB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16579-552A-26E1-1606-261EA25E6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BAA3B-BBF8-1184-5710-45ADD1C194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247F43-9299-8F47-34F1-1552EEAFF07A}"/>
              </a:ext>
            </a:extLst>
          </p:cNvPr>
          <p:cNvSpPr>
            <a:spLocks noGrp="1"/>
          </p:cNvSpPr>
          <p:nvPr>
            <p:ph type="sldNum" sz="quarter" idx="5"/>
          </p:nvPr>
        </p:nvSpPr>
        <p:spPr/>
        <p:txBody>
          <a:bodyPr/>
          <a:lstStyle/>
          <a:p>
            <a:fld id="{A8C508D1-CDDD-6445-AC0B-42415DA4AB68}" type="slidenum">
              <a:rPr lang="en-US" smtClean="0"/>
              <a:t>71</a:t>
            </a:fld>
            <a:endParaRPr lang="en-US"/>
          </a:p>
        </p:txBody>
      </p:sp>
    </p:spTree>
    <p:extLst>
      <p:ext uri="{BB962C8B-B14F-4D97-AF65-F5344CB8AC3E}">
        <p14:creationId xmlns:p14="http://schemas.microsoft.com/office/powerpoint/2010/main" val="3530409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64261-9A60-15CF-3D20-919233FDF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631F4-EEF4-71B9-BA5D-96793FDBB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D0BA7-244B-AD2C-A5C9-D10B3DADD7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6590D1-28F0-D7C4-1687-C6575ADD6892}"/>
              </a:ext>
            </a:extLst>
          </p:cNvPr>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2014158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73</a:t>
            </a:fld>
            <a:endParaRPr lang="en-US"/>
          </a:p>
        </p:txBody>
      </p:sp>
    </p:spTree>
    <p:extLst>
      <p:ext uri="{BB962C8B-B14F-4D97-AF65-F5344CB8AC3E}">
        <p14:creationId xmlns:p14="http://schemas.microsoft.com/office/powerpoint/2010/main" val="17216245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74</a:t>
            </a:fld>
            <a:endParaRPr lang="en-US"/>
          </a:p>
        </p:txBody>
      </p:sp>
    </p:spTree>
    <p:extLst>
      <p:ext uri="{BB962C8B-B14F-4D97-AF65-F5344CB8AC3E}">
        <p14:creationId xmlns:p14="http://schemas.microsoft.com/office/powerpoint/2010/main" val="37348788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75</a:t>
            </a:fld>
            <a:endParaRPr lang="en-US"/>
          </a:p>
        </p:txBody>
      </p:sp>
    </p:spTree>
    <p:extLst>
      <p:ext uri="{BB962C8B-B14F-4D97-AF65-F5344CB8AC3E}">
        <p14:creationId xmlns:p14="http://schemas.microsoft.com/office/powerpoint/2010/main" val="3082817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76</a:t>
            </a:fld>
            <a:endParaRPr lang="en-US"/>
          </a:p>
        </p:txBody>
      </p:sp>
    </p:spTree>
    <p:extLst>
      <p:ext uri="{BB962C8B-B14F-4D97-AF65-F5344CB8AC3E}">
        <p14:creationId xmlns:p14="http://schemas.microsoft.com/office/powerpoint/2010/main" val="13319718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77</a:t>
            </a:fld>
            <a:endParaRPr lang="en-US"/>
          </a:p>
        </p:txBody>
      </p:sp>
    </p:spTree>
    <p:extLst>
      <p:ext uri="{BB962C8B-B14F-4D97-AF65-F5344CB8AC3E}">
        <p14:creationId xmlns:p14="http://schemas.microsoft.com/office/powerpoint/2010/main" val="49372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78</a:t>
            </a:fld>
            <a:endParaRPr lang="en-US"/>
          </a:p>
        </p:txBody>
      </p:sp>
    </p:spTree>
    <p:extLst>
      <p:ext uri="{BB962C8B-B14F-4D97-AF65-F5344CB8AC3E}">
        <p14:creationId xmlns:p14="http://schemas.microsoft.com/office/powerpoint/2010/main" val="36930219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79</a:t>
            </a:fld>
            <a:endParaRPr lang="en-US"/>
          </a:p>
        </p:txBody>
      </p:sp>
    </p:spTree>
    <p:extLst>
      <p:ext uri="{BB962C8B-B14F-4D97-AF65-F5344CB8AC3E}">
        <p14:creationId xmlns:p14="http://schemas.microsoft.com/office/powerpoint/2010/main" val="39839341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80</a:t>
            </a:fld>
            <a:endParaRPr lang="en-US"/>
          </a:p>
        </p:txBody>
      </p:sp>
    </p:spTree>
    <p:extLst>
      <p:ext uri="{BB962C8B-B14F-4D97-AF65-F5344CB8AC3E}">
        <p14:creationId xmlns:p14="http://schemas.microsoft.com/office/powerpoint/2010/main" val="4056797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a:t>
            </a:fld>
            <a:endParaRPr lang="en-US"/>
          </a:p>
        </p:txBody>
      </p:sp>
    </p:spTree>
    <p:extLst>
      <p:ext uri="{BB962C8B-B14F-4D97-AF65-F5344CB8AC3E}">
        <p14:creationId xmlns:p14="http://schemas.microsoft.com/office/powerpoint/2010/main" val="38795674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81</a:t>
            </a:fld>
            <a:endParaRPr lang="en-US"/>
          </a:p>
        </p:txBody>
      </p:sp>
    </p:spTree>
    <p:extLst>
      <p:ext uri="{BB962C8B-B14F-4D97-AF65-F5344CB8AC3E}">
        <p14:creationId xmlns:p14="http://schemas.microsoft.com/office/powerpoint/2010/main" val="34394872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82</a:t>
            </a:fld>
            <a:endParaRPr lang="en-US"/>
          </a:p>
        </p:txBody>
      </p:sp>
    </p:spTree>
    <p:extLst>
      <p:ext uri="{BB962C8B-B14F-4D97-AF65-F5344CB8AC3E}">
        <p14:creationId xmlns:p14="http://schemas.microsoft.com/office/powerpoint/2010/main" val="4198935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83</a:t>
            </a:fld>
            <a:endParaRPr lang="en-US"/>
          </a:p>
        </p:txBody>
      </p:sp>
    </p:spTree>
    <p:extLst>
      <p:ext uri="{BB962C8B-B14F-4D97-AF65-F5344CB8AC3E}">
        <p14:creationId xmlns:p14="http://schemas.microsoft.com/office/powerpoint/2010/main" val="4394411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84</a:t>
            </a:fld>
            <a:endParaRPr lang="en-US"/>
          </a:p>
        </p:txBody>
      </p:sp>
    </p:spTree>
    <p:extLst>
      <p:ext uri="{BB962C8B-B14F-4D97-AF65-F5344CB8AC3E}">
        <p14:creationId xmlns:p14="http://schemas.microsoft.com/office/powerpoint/2010/main" val="7045338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85</a:t>
            </a:fld>
            <a:endParaRPr lang="en-US"/>
          </a:p>
        </p:txBody>
      </p:sp>
    </p:spTree>
    <p:extLst>
      <p:ext uri="{BB962C8B-B14F-4D97-AF65-F5344CB8AC3E}">
        <p14:creationId xmlns:p14="http://schemas.microsoft.com/office/powerpoint/2010/main" val="34992987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86</a:t>
            </a:fld>
            <a:endParaRPr lang="en-US"/>
          </a:p>
        </p:txBody>
      </p:sp>
    </p:spTree>
    <p:extLst>
      <p:ext uri="{BB962C8B-B14F-4D97-AF65-F5344CB8AC3E}">
        <p14:creationId xmlns:p14="http://schemas.microsoft.com/office/powerpoint/2010/main" val="32478888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87</a:t>
            </a:fld>
            <a:endParaRPr lang="en-US"/>
          </a:p>
        </p:txBody>
      </p:sp>
    </p:spTree>
    <p:extLst>
      <p:ext uri="{BB962C8B-B14F-4D97-AF65-F5344CB8AC3E}">
        <p14:creationId xmlns:p14="http://schemas.microsoft.com/office/powerpoint/2010/main" val="7359324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88</a:t>
            </a:fld>
            <a:endParaRPr lang="en-US"/>
          </a:p>
        </p:txBody>
      </p:sp>
    </p:spTree>
    <p:extLst>
      <p:ext uri="{BB962C8B-B14F-4D97-AF65-F5344CB8AC3E}">
        <p14:creationId xmlns:p14="http://schemas.microsoft.com/office/powerpoint/2010/main" val="32310037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89</a:t>
            </a:fld>
            <a:endParaRPr lang="en-US"/>
          </a:p>
        </p:txBody>
      </p:sp>
    </p:spTree>
    <p:extLst>
      <p:ext uri="{BB962C8B-B14F-4D97-AF65-F5344CB8AC3E}">
        <p14:creationId xmlns:p14="http://schemas.microsoft.com/office/powerpoint/2010/main" val="32055725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90</a:t>
            </a:fld>
            <a:endParaRPr lang="en-US"/>
          </a:p>
        </p:txBody>
      </p:sp>
    </p:spTree>
    <p:extLst>
      <p:ext uri="{BB962C8B-B14F-4D97-AF65-F5344CB8AC3E}">
        <p14:creationId xmlns:p14="http://schemas.microsoft.com/office/powerpoint/2010/main" val="1790129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a:t>
            </a:fld>
            <a:endParaRPr lang="en-US"/>
          </a:p>
        </p:txBody>
      </p:sp>
    </p:spTree>
    <p:extLst>
      <p:ext uri="{BB962C8B-B14F-4D97-AF65-F5344CB8AC3E}">
        <p14:creationId xmlns:p14="http://schemas.microsoft.com/office/powerpoint/2010/main" val="41030280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91</a:t>
            </a:fld>
            <a:endParaRPr lang="en-US"/>
          </a:p>
        </p:txBody>
      </p:sp>
    </p:spTree>
    <p:extLst>
      <p:ext uri="{BB962C8B-B14F-4D97-AF65-F5344CB8AC3E}">
        <p14:creationId xmlns:p14="http://schemas.microsoft.com/office/powerpoint/2010/main" val="5012115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92</a:t>
            </a:fld>
            <a:endParaRPr lang="en-US"/>
          </a:p>
        </p:txBody>
      </p:sp>
    </p:spTree>
    <p:extLst>
      <p:ext uri="{BB962C8B-B14F-4D97-AF65-F5344CB8AC3E}">
        <p14:creationId xmlns:p14="http://schemas.microsoft.com/office/powerpoint/2010/main" val="40443553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93</a:t>
            </a:fld>
            <a:endParaRPr lang="en-US"/>
          </a:p>
        </p:txBody>
      </p:sp>
    </p:spTree>
    <p:extLst>
      <p:ext uri="{BB962C8B-B14F-4D97-AF65-F5344CB8AC3E}">
        <p14:creationId xmlns:p14="http://schemas.microsoft.com/office/powerpoint/2010/main" val="4282894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94</a:t>
            </a:fld>
            <a:endParaRPr lang="en-US"/>
          </a:p>
        </p:txBody>
      </p:sp>
    </p:spTree>
    <p:extLst>
      <p:ext uri="{BB962C8B-B14F-4D97-AF65-F5344CB8AC3E}">
        <p14:creationId xmlns:p14="http://schemas.microsoft.com/office/powerpoint/2010/main" val="5211567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95</a:t>
            </a:fld>
            <a:endParaRPr lang="en-US"/>
          </a:p>
        </p:txBody>
      </p:sp>
    </p:spTree>
    <p:extLst>
      <p:ext uri="{BB962C8B-B14F-4D97-AF65-F5344CB8AC3E}">
        <p14:creationId xmlns:p14="http://schemas.microsoft.com/office/powerpoint/2010/main" val="39480669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96</a:t>
            </a:fld>
            <a:endParaRPr lang="en-US"/>
          </a:p>
        </p:txBody>
      </p:sp>
    </p:spTree>
    <p:extLst>
      <p:ext uri="{BB962C8B-B14F-4D97-AF65-F5344CB8AC3E}">
        <p14:creationId xmlns:p14="http://schemas.microsoft.com/office/powerpoint/2010/main" val="39252819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97</a:t>
            </a:fld>
            <a:endParaRPr lang="en-US"/>
          </a:p>
        </p:txBody>
      </p:sp>
    </p:spTree>
    <p:extLst>
      <p:ext uri="{BB962C8B-B14F-4D97-AF65-F5344CB8AC3E}">
        <p14:creationId xmlns:p14="http://schemas.microsoft.com/office/powerpoint/2010/main" val="12197509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98</a:t>
            </a:fld>
            <a:endParaRPr lang="en-US"/>
          </a:p>
        </p:txBody>
      </p:sp>
    </p:spTree>
    <p:extLst>
      <p:ext uri="{BB962C8B-B14F-4D97-AF65-F5344CB8AC3E}">
        <p14:creationId xmlns:p14="http://schemas.microsoft.com/office/powerpoint/2010/main" val="6135082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99</a:t>
            </a:fld>
            <a:endParaRPr lang="en-US"/>
          </a:p>
        </p:txBody>
      </p:sp>
    </p:spTree>
    <p:extLst>
      <p:ext uri="{BB962C8B-B14F-4D97-AF65-F5344CB8AC3E}">
        <p14:creationId xmlns:p14="http://schemas.microsoft.com/office/powerpoint/2010/main" val="32060849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100</a:t>
            </a:fld>
            <a:endParaRPr lang="en-US"/>
          </a:p>
        </p:txBody>
      </p:sp>
    </p:spTree>
    <p:extLst>
      <p:ext uri="{BB962C8B-B14F-4D97-AF65-F5344CB8AC3E}">
        <p14:creationId xmlns:p14="http://schemas.microsoft.com/office/powerpoint/2010/main" val="377365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B3D2-A995-AD9A-131A-8DF9E49D7A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B4706-D032-C96B-7C04-F1A6E685D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BB2A3-9481-DEB3-3C09-C9B84E68678B}"/>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5E87CBB5-172B-A913-F925-DA2935A1D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22023-0C9A-8ECD-D738-4C17E0A53AEC}"/>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24180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772C-B2ED-3F4C-30CB-C3D5040B0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06B7DF-3872-E923-46AD-86E15EA712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DB2FA-EAAF-A188-716D-9EE204448C73}"/>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7482EFF7-6E45-7277-43D4-4A215BD5D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39253-28B6-DD1D-73FE-E2848AD6DA87}"/>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48535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654AA-C6B5-E4DA-A4C7-233F9EF03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2D0B7-FFCB-5154-AA12-8D8E6D4AF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2418D-16A1-EB09-DDC5-A7E82D16A8CE}"/>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97A6587D-2319-8395-12C9-5DCF17463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A6FF8-5AFE-9EFB-0DAB-C4481087A06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76341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873-B718-021C-050B-C2AEA74D6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392B0-30B2-FA04-3D63-25748E89F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CF67D-D043-F8AC-83E1-F7AFE95FB090}"/>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815B5A5A-D106-98BA-96BA-EEBFDDAB2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9B784-5FE1-5EFF-CE8D-CEC68775516A}"/>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31565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BC54-037C-445D-A6D8-77FA38155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CB7BB-5C12-21E0-7F2C-481504928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F60A0-DDA0-FBF9-A2AB-2545B32FE583}"/>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4307622D-C60A-0FF2-F6E0-BF91A013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640BA-5567-8EAF-0A3B-BA89CEC3AA5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20545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FBCC-9237-0325-9FA2-2BC7485E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6CD42-B79E-8909-2F45-094DA0F8BA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17E00-9957-230E-40B5-EFE44C830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944E54-F961-DF23-BACD-1CBDA9CDDFF0}"/>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6" name="Footer Placeholder 5">
            <a:extLst>
              <a:ext uri="{FF2B5EF4-FFF2-40B4-BE49-F238E27FC236}">
                <a16:creationId xmlns:a16="http://schemas.microsoft.com/office/drawing/2014/main" id="{52F85153-70A2-13CA-1384-E4D24A036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77C72-8BA0-56FB-3689-E9F7FE9B3D81}"/>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353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939F-8083-729B-8F1C-2354794CD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7F9BC-BFAC-0E87-77FC-B18791344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F071E-8C59-9220-7E9F-72D5A66DE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AD495-3E67-0DFF-0ED4-894B11AC9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0A4FF9-5998-D78B-CF2C-E6F40F9E2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35EC80-E846-CFB9-0CEA-F3796841670A}"/>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8" name="Footer Placeholder 7">
            <a:extLst>
              <a:ext uri="{FF2B5EF4-FFF2-40B4-BE49-F238E27FC236}">
                <a16:creationId xmlns:a16="http://schemas.microsoft.com/office/drawing/2014/main" id="{62A61C58-8897-6D91-B38A-92564CD5D8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7EEBA7-B301-99AF-D376-080098BEDC12}"/>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48038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ACE5-435C-8E12-6763-8CCA33B71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9ACB9-BE2A-BFA4-23EC-C45DEEEDDB5E}"/>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4" name="Footer Placeholder 3">
            <a:extLst>
              <a:ext uri="{FF2B5EF4-FFF2-40B4-BE49-F238E27FC236}">
                <a16:creationId xmlns:a16="http://schemas.microsoft.com/office/drawing/2014/main" id="{CD2B7586-638E-9105-BC27-2B8F73D7B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2192C-984C-6F50-4A78-86A0911C7A3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02545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F689-3020-1270-4EE5-7AFC0332AB76}"/>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3" name="Footer Placeholder 2">
            <a:extLst>
              <a:ext uri="{FF2B5EF4-FFF2-40B4-BE49-F238E27FC236}">
                <a16:creationId xmlns:a16="http://schemas.microsoft.com/office/drawing/2014/main" id="{9D7DED9A-2D83-6BAD-E788-9C9A59853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4A036-53E7-AD50-6C98-71C82674A81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244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7F2-5401-B8E8-03C7-95D08E7AB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53749-879B-0BD0-13DD-DD23744FE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9C80FC-1454-F85E-FEB2-615152F76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76496-3CF9-B550-1C3B-D1BB6B36AA10}"/>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6" name="Footer Placeholder 5">
            <a:extLst>
              <a:ext uri="{FF2B5EF4-FFF2-40B4-BE49-F238E27FC236}">
                <a16:creationId xmlns:a16="http://schemas.microsoft.com/office/drawing/2014/main" id="{45B69965-9243-0EF6-863D-61D183E6F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41882-7BBE-FA05-9E37-EB05C10804F4}"/>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8099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90B8-5C96-0CA8-46DF-C97959D0F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7D8514-8608-C0DD-9602-7710F0FA0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0A9F7-E06E-E3D8-9981-FDF7B928D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2B429-6910-87F3-AC89-71FE311C4F02}"/>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6" name="Footer Placeholder 5">
            <a:extLst>
              <a:ext uri="{FF2B5EF4-FFF2-40B4-BE49-F238E27FC236}">
                <a16:creationId xmlns:a16="http://schemas.microsoft.com/office/drawing/2014/main" id="{AACDB704-BB2B-F221-94FA-85BDE9566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DC83F-4856-F616-1270-5A449512D54D}"/>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14152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06F78-20C6-61EF-5C10-C80A48383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E03D1-9E4F-8AF6-FB1E-C570EC8F2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A3B51-C485-0CC5-2E48-23C50838F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506214ED-F0CC-6A3B-23B1-45CEA2716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A24DE-B4B3-44F5-D6C2-B4FB7C20C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CA447-439F-3B4B-9ACA-1485E19D3F36}" type="slidenum">
              <a:rPr lang="en-US" smtClean="0"/>
              <a:t>‹#›</a:t>
            </a:fld>
            <a:endParaRPr lang="en-US"/>
          </a:p>
        </p:txBody>
      </p:sp>
    </p:spTree>
    <p:extLst>
      <p:ext uri="{BB962C8B-B14F-4D97-AF65-F5344CB8AC3E}">
        <p14:creationId xmlns:p14="http://schemas.microsoft.com/office/powerpoint/2010/main" val="302421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101.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1.png"/></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g"/></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9.emf"/><Relationship Id="rId4" Type="http://schemas.openxmlformats.org/officeDocument/2006/relationships/image" Target="../media/image88.emf"/></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2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png"/><Relationship Id="rId7" Type="http://schemas.openxmlformats.org/officeDocument/2006/relationships/image" Target="../media/image27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89.emf"/><Relationship Id="rId10" Type="http://schemas.openxmlformats.org/officeDocument/2006/relationships/image" Target="../media/image300.png"/><Relationship Id="rId4" Type="http://schemas.openxmlformats.org/officeDocument/2006/relationships/image" Target="../media/image88.emf"/><Relationship Id="rId9" Type="http://schemas.openxmlformats.org/officeDocument/2006/relationships/image" Target="../media/image29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1.emf"/><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0.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00.png"/><Relationship Id="rId4" Type="http://schemas.openxmlformats.org/officeDocument/2006/relationships/image" Target="../media/image610.png"/></Relationships>
</file>

<file path=ppt/slides/_rels/slide133.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2.png"/><Relationship Id="rId7" Type="http://schemas.openxmlformats.org/officeDocument/2006/relationships/image" Target="../media/image35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92.emf"/><Relationship Id="rId10" Type="http://schemas.openxmlformats.org/officeDocument/2006/relationships/image" Target="../media/image38.png"/><Relationship Id="rId4" Type="http://schemas.openxmlformats.org/officeDocument/2006/relationships/oleObject" Target="../embeddings/oleObject1.bin"/><Relationship Id="rId9" Type="http://schemas.openxmlformats.org/officeDocument/2006/relationships/image" Target="../media/image370.png"/></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1.emf"/><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136.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5.png"/><Relationship Id="rId4" Type="http://schemas.openxmlformats.org/officeDocument/2006/relationships/image" Target="../media/image6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1.png"/><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580.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7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7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png"/><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jp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4.jpg"/></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8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8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9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9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9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9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C0C9-0077-59E4-514A-8F69F86C62E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3AF57F2-C0BE-C193-4D32-F94C4B26E9FE}"/>
              </a:ext>
            </a:extLst>
          </p:cNvPr>
          <p:cNvSpPr>
            <a:spLocks noGrp="1"/>
          </p:cNvSpPr>
          <p:nvPr>
            <p:ph type="subTitle" idx="1"/>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2F096C08-D12C-DAFD-775B-849FB7E79CAA}"/>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a:extLst>
                  <a:ext uri="{FF2B5EF4-FFF2-40B4-BE49-F238E27FC236}">
                    <a16:creationId xmlns:a16="http://schemas.microsoft.com/office/drawing/2014/main" id="{2F096C08-D12C-DAFD-775B-849FB7E79CAA}"/>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380258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
        <p:nvSpPr>
          <p:cNvPr id="7" name="Title 1">
            <a:extLst>
              <a:ext uri="{FF2B5EF4-FFF2-40B4-BE49-F238E27FC236}">
                <a16:creationId xmlns:a16="http://schemas.microsoft.com/office/drawing/2014/main" id="{51BC8A6F-374A-A88A-E029-96893739B03D}"/>
              </a:ext>
            </a:extLst>
          </p:cNvPr>
          <p:cNvSpPr txBox="1">
            <a:spLocks/>
          </p:cNvSpPr>
          <p:nvPr/>
        </p:nvSpPr>
        <p:spPr>
          <a:xfrm>
            <a:off x="529936" y="973816"/>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5468929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solidFill>
                  <a:schemeClr val="bg1">
                    <a:lumMod val="65000"/>
                  </a:schemeClr>
                </a:solidFill>
              </a:rPr>
              <a:t>Instead, in 1997, the city embarked on a $1.5 billion plant to preserve the Catskills watershed, </a:t>
            </a:r>
            <a:r>
              <a:rPr lang="en-US" sz="2100" b="0" i="0" dirty="0">
                <a:solidFill>
                  <a:schemeClr val="bg1">
                    <a:lumMod val="65000"/>
                  </a:schemeClr>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Tree>
    <p:extLst>
      <p:ext uri="{BB962C8B-B14F-4D97-AF65-F5344CB8AC3E}">
        <p14:creationId xmlns:p14="http://schemas.microsoft.com/office/powerpoint/2010/main" val="202795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FC5E4E38-EA2D-AD05-15E3-423009814F3E}"/>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FC5E4E38-EA2D-AD05-15E3-423009814F3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2454806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0" name="TextBox 9">
            <a:extLst>
              <a:ext uri="{FF2B5EF4-FFF2-40B4-BE49-F238E27FC236}">
                <a16:creationId xmlns:a16="http://schemas.microsoft.com/office/drawing/2014/main" id="{BA9047FA-119E-B9A1-6ED0-158FEECF09BA}"/>
              </a:ext>
            </a:extLst>
          </p:cNvPr>
          <p:cNvSpPr txBox="1"/>
          <p:nvPr/>
        </p:nvSpPr>
        <p:spPr>
          <a:xfrm>
            <a:off x="100012" y="4336673"/>
            <a:ext cx="2248913" cy="2123658"/>
          </a:xfrm>
          <a:prstGeom prst="rect">
            <a:avLst/>
          </a:prstGeom>
          <a:noFill/>
        </p:spPr>
        <p:txBody>
          <a:bodyPr wrap="square" rtlCol="0">
            <a:spAutoFit/>
          </a:bodyPr>
          <a:lstStyle/>
          <a:p>
            <a:pPr algn="ctr"/>
            <a:r>
              <a:rPr lang="en-US" sz="2200" dirty="0">
                <a:cs typeface="Franklin Gothic Medium"/>
              </a:rPr>
              <a:t>Number marine vertebrate and  invertebrate families preserved in the fossil record</a:t>
            </a:r>
            <a:endParaRPr lang="en-US" sz="2200" i="1" dirty="0">
              <a:cs typeface="Franklin Gothic Medium"/>
            </a:endParaRPr>
          </a:p>
        </p:txBody>
      </p:sp>
      <p:cxnSp>
        <p:nvCxnSpPr>
          <p:cNvPr id="11" name="Straight Arrow Connector 10">
            <a:extLst>
              <a:ext uri="{FF2B5EF4-FFF2-40B4-BE49-F238E27FC236}">
                <a16:creationId xmlns:a16="http://schemas.microsoft.com/office/drawing/2014/main" id="{631BDD35-9932-712F-F830-B78EC09D9B58}"/>
              </a:ext>
            </a:extLst>
          </p:cNvPr>
          <p:cNvCxnSpPr>
            <a:cxnSpLocks/>
          </p:cNvCxnSpPr>
          <p:nvPr/>
        </p:nvCxnSpPr>
        <p:spPr>
          <a:xfrm flipV="1">
            <a:off x="2210065" y="4336673"/>
            <a:ext cx="418835" cy="221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2DF0D3-D06F-C465-7172-D5A27C73F6A3}"/>
              </a:ext>
            </a:extLst>
          </p:cNvPr>
          <p:cNvSpPr txBox="1"/>
          <p:nvPr/>
        </p:nvSpPr>
        <p:spPr>
          <a:xfrm>
            <a:off x="8943975" y="5771885"/>
            <a:ext cx="2386013" cy="430887"/>
          </a:xfrm>
          <a:prstGeom prst="rect">
            <a:avLst/>
          </a:prstGeom>
          <a:noFill/>
        </p:spPr>
        <p:txBody>
          <a:bodyPr wrap="square" rtlCol="0">
            <a:spAutoFit/>
          </a:bodyPr>
          <a:lstStyle/>
          <a:p>
            <a:pPr algn="ctr"/>
            <a:r>
              <a:rPr lang="en-US" sz="2200" dirty="0">
                <a:cs typeface="Franklin Gothic Medium"/>
              </a:rPr>
              <a:t>present day</a:t>
            </a:r>
            <a:endParaRPr lang="en-US" sz="2200" i="1" dirty="0">
              <a:cs typeface="Franklin Gothic Medium"/>
            </a:endParaRPr>
          </a:p>
        </p:txBody>
      </p:sp>
      <p:cxnSp>
        <p:nvCxnSpPr>
          <p:cNvPr id="14" name="Straight Arrow Connector 13">
            <a:extLst>
              <a:ext uri="{FF2B5EF4-FFF2-40B4-BE49-F238E27FC236}">
                <a16:creationId xmlns:a16="http://schemas.microsoft.com/office/drawing/2014/main" id="{12590248-6CDC-445A-8538-4CAB3063B1FC}"/>
              </a:ext>
            </a:extLst>
          </p:cNvPr>
          <p:cNvCxnSpPr>
            <a:cxnSpLocks/>
          </p:cNvCxnSpPr>
          <p:nvPr/>
        </p:nvCxnSpPr>
        <p:spPr>
          <a:xfrm flipH="1" flipV="1">
            <a:off x="8943975" y="5615062"/>
            <a:ext cx="338295" cy="239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72D3747F-4DFD-6640-909B-E62A8BC15AF3}"/>
              </a:ext>
            </a:extLst>
          </p:cNvPr>
          <p:cNvSpPr txBox="1">
            <a:spLocks/>
          </p:cNvSpPr>
          <p:nvPr/>
        </p:nvSpPr>
        <p:spPr>
          <a:xfrm>
            <a:off x="9049765" y="1814513"/>
            <a:ext cx="2894585" cy="1728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solidFill>
                  <a:srgbClr val="000000"/>
                </a:solidFill>
              </a:rPr>
              <a:t>Mass extinctions are characterized by the loss of &gt;75% of species within a geologically “short” timespan.</a:t>
            </a:r>
          </a:p>
        </p:txBody>
      </p:sp>
    </p:spTree>
    <p:extLst>
      <p:ext uri="{BB962C8B-B14F-4D97-AF65-F5344CB8AC3E}">
        <p14:creationId xmlns:p14="http://schemas.microsoft.com/office/powerpoint/2010/main" val="608430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92101" y="1648285"/>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1. </a:t>
            </a:r>
            <a:r>
              <a:rPr lang="en-US" sz="2100" b="1" dirty="0">
                <a:solidFill>
                  <a:srgbClr val="C00000"/>
                </a:solidFill>
              </a:rPr>
              <a:t>Late Ordovician-Silurian </a:t>
            </a:r>
            <a:r>
              <a:rPr lang="en-US" sz="2100" dirty="0">
                <a:solidFill>
                  <a:srgbClr val="000000"/>
                </a:solidFill>
              </a:rPr>
              <a:t>– 445-444 MYA – second largest extinction in history.</a:t>
            </a:r>
          </a:p>
          <a:p>
            <a:pPr marL="0" indent="0">
              <a:buNone/>
            </a:pPr>
            <a:r>
              <a:rPr lang="en-US" sz="2100" dirty="0">
                <a:solidFill>
                  <a:srgbClr val="000000"/>
                </a:solidFill>
              </a:rPr>
              <a:t>Estimated 85% of the planet’s species went extinct.</a:t>
            </a:r>
          </a:p>
          <a:p>
            <a:pPr marL="0" indent="0">
              <a:buNone/>
            </a:pPr>
            <a:r>
              <a:rPr lang="en-US" sz="2100" dirty="0">
                <a:solidFill>
                  <a:srgbClr val="000000"/>
                </a:solidFill>
              </a:rPr>
              <a:t>Proposed causes: global warming, volcanism, anoxia. </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4876800" y="4139240"/>
            <a:ext cx="0" cy="7439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268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9144876" y="1471823"/>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2. </a:t>
            </a:r>
            <a:r>
              <a:rPr lang="en-US" sz="2100" b="1" dirty="0">
                <a:solidFill>
                  <a:srgbClr val="C00000"/>
                </a:solidFill>
              </a:rPr>
              <a:t>Late Devonian </a:t>
            </a:r>
            <a:r>
              <a:rPr lang="en-US" sz="2100" dirty="0">
                <a:solidFill>
                  <a:srgbClr val="000000"/>
                </a:solidFill>
              </a:rPr>
              <a:t>– 372-359 MYA – two subsequent extinction events.</a:t>
            </a:r>
          </a:p>
          <a:p>
            <a:pPr marL="0" indent="0">
              <a:buNone/>
            </a:pPr>
            <a:r>
              <a:rPr lang="en-US" sz="2100" dirty="0">
                <a:solidFill>
                  <a:srgbClr val="000000"/>
                </a:solidFill>
              </a:rPr>
              <a:t>Annihilation of coral reefs and numerous benthic animals. Estimated 70% of the planet’s species went extinct.</a:t>
            </a:r>
          </a:p>
          <a:p>
            <a:pPr marL="0" indent="0">
              <a:buNone/>
            </a:pPr>
            <a:r>
              <a:rPr lang="en-US" sz="2100" dirty="0">
                <a:solidFill>
                  <a:srgbClr val="000000"/>
                </a:solidFill>
              </a:rPr>
              <a:t>Proposed causes: global cooling, anoxia, meteor impacts.</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5534526" y="3962777"/>
            <a:ext cx="0" cy="7439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4098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3. </a:t>
            </a:r>
            <a:r>
              <a:rPr lang="en-US" sz="2100" b="1" dirty="0">
                <a:solidFill>
                  <a:srgbClr val="C00000"/>
                </a:solidFill>
              </a:rPr>
              <a:t>Permian – Triassic </a:t>
            </a:r>
            <a:r>
              <a:rPr lang="en-US" sz="2100" dirty="0">
                <a:solidFill>
                  <a:srgbClr val="000000"/>
                </a:solidFill>
              </a:rPr>
              <a:t>– 252 MYA – largest extinction in history – known as the ‘Great Dying’.</a:t>
            </a:r>
          </a:p>
          <a:p>
            <a:pPr marL="0" indent="0">
              <a:buNone/>
            </a:pPr>
            <a:r>
              <a:rPr lang="en-US" sz="2100" dirty="0">
                <a:solidFill>
                  <a:srgbClr val="000000"/>
                </a:solidFill>
              </a:rPr>
              <a:t>Trilobite went extinct, along with early synapsids and estimated 90-96% of the planet’s species.</a:t>
            </a:r>
          </a:p>
          <a:p>
            <a:pPr marL="0" indent="0">
              <a:buNone/>
            </a:pPr>
            <a:r>
              <a:rPr lang="en-US" sz="2100" dirty="0">
                <a:solidFill>
                  <a:srgbClr val="000000"/>
                </a:solidFill>
              </a:rPr>
              <a:t>Proposed causes: methane hydrate explosions, volcanism, anoxia, aridification, ocean acidification, asteroid impact. </a:t>
            </a:r>
          </a:p>
          <a:p>
            <a:pPr marL="0" indent="0">
              <a:buNone/>
            </a:pPr>
            <a:endParaRPr lang="en-US" sz="2100" dirty="0">
              <a:solidFill>
                <a:srgbClr val="000000"/>
              </a:solidFill>
            </a:endParaRP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6721641" y="4684671"/>
            <a:ext cx="0" cy="51297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3759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4. </a:t>
            </a:r>
            <a:r>
              <a:rPr lang="en-US" sz="2100" b="1" dirty="0">
                <a:solidFill>
                  <a:srgbClr val="C00000"/>
                </a:solidFill>
              </a:rPr>
              <a:t>Triassic - Jurassic </a:t>
            </a:r>
            <a:r>
              <a:rPr lang="en-US" sz="2100" dirty="0">
                <a:solidFill>
                  <a:srgbClr val="000000"/>
                </a:solidFill>
              </a:rPr>
              <a:t>– 201 MYA .</a:t>
            </a:r>
          </a:p>
          <a:p>
            <a:pPr marL="0" indent="0">
              <a:buNone/>
            </a:pPr>
            <a:r>
              <a:rPr lang="en-US" sz="2100" dirty="0">
                <a:solidFill>
                  <a:srgbClr val="000000"/>
                </a:solidFill>
              </a:rPr>
              <a:t>Most non-dinosaurs went extinct, leaving  dinosaurs with little terrestrial competition. </a:t>
            </a:r>
          </a:p>
          <a:p>
            <a:pPr marL="0" indent="0">
              <a:buNone/>
            </a:pPr>
            <a:r>
              <a:rPr lang="en-US" sz="2100" dirty="0">
                <a:solidFill>
                  <a:srgbClr val="000000"/>
                </a:solidFill>
              </a:rPr>
              <a:t>Proposed causes: global warming, CO2 accumulation, ocean acidification</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6994357" y="4540292"/>
            <a:ext cx="0" cy="6092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2541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5. </a:t>
            </a:r>
            <a:r>
              <a:rPr lang="en-US" sz="2100" b="1" dirty="0">
                <a:solidFill>
                  <a:srgbClr val="C00000"/>
                </a:solidFill>
              </a:rPr>
              <a:t>Cretaceous - Paleogene (KT)</a:t>
            </a:r>
            <a:r>
              <a:rPr lang="en-US" sz="2100" dirty="0">
                <a:solidFill>
                  <a:srgbClr val="000000"/>
                </a:solidFill>
              </a:rPr>
              <a:t>– 66 MYA .</a:t>
            </a:r>
          </a:p>
          <a:p>
            <a:pPr marL="0" indent="0">
              <a:buNone/>
            </a:pPr>
            <a:r>
              <a:rPr lang="en-US" sz="2100" dirty="0">
                <a:solidFill>
                  <a:srgbClr val="000000"/>
                </a:solidFill>
              </a:rPr>
              <a:t>Extinction of all non-avian dinosaurs and 75% of all the planet’s species. Gave way to the age of mammals </a:t>
            </a:r>
          </a:p>
          <a:p>
            <a:pPr marL="0" indent="0">
              <a:buNone/>
            </a:pPr>
            <a:endParaRPr lang="en-US" sz="2100" dirty="0">
              <a:solidFill>
                <a:srgbClr val="000000"/>
              </a:solidFill>
            </a:endParaRPr>
          </a:p>
          <a:p>
            <a:pPr marL="0" indent="0">
              <a:buNone/>
            </a:pPr>
            <a:r>
              <a:rPr lang="en-US" sz="2100" dirty="0">
                <a:solidFill>
                  <a:srgbClr val="000000"/>
                </a:solidFill>
              </a:rPr>
              <a:t>Proposed causes: Chicxulub asteroid impact in present-day Yucatan</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8213557" y="3305050"/>
            <a:ext cx="0" cy="6092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998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8A0EEEA8-9940-09AA-E3CD-E2B3138583FB}"/>
              </a:ext>
            </a:extLst>
          </p:cNvPr>
          <p:cNvSpPr/>
          <p:nvPr/>
        </p:nvSpPr>
        <p:spPr>
          <a:xfrm>
            <a:off x="513347" y="1253331"/>
            <a:ext cx="5582653" cy="5083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1807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99BFC12C-3576-E7AC-C3D2-D273A2EE380F}"/>
              </a:ext>
            </a:extLst>
          </p:cNvPr>
          <p:cNvSpPr/>
          <p:nvPr/>
        </p:nvSpPr>
        <p:spPr>
          <a:xfrm>
            <a:off x="513347" y="2743200"/>
            <a:ext cx="5582653" cy="3593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294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t>Succession is the </a:t>
            </a:r>
            <a:r>
              <a:rPr lang="en-US" b="1" dirty="0">
                <a:solidFill>
                  <a:srgbClr val="C00000"/>
                </a:solidFill>
              </a:rPr>
              <a:t>process of change</a:t>
            </a:r>
            <a:r>
              <a:rPr lang="en-US" dirty="0"/>
              <a:t> in the </a:t>
            </a:r>
            <a:r>
              <a:rPr lang="en-US" b="1" dirty="0">
                <a:solidFill>
                  <a:srgbClr val="C00000"/>
                </a:solidFill>
              </a:rPr>
              <a:t>species structure </a:t>
            </a:r>
            <a:r>
              <a:rPr lang="en-US" dirty="0"/>
              <a:t>of ecological communities with time.</a:t>
            </a:r>
          </a:p>
        </p:txBody>
      </p:sp>
    </p:spTree>
    <p:extLst>
      <p:ext uri="{BB962C8B-B14F-4D97-AF65-F5344CB8AC3E}">
        <p14:creationId xmlns:p14="http://schemas.microsoft.com/office/powerpoint/2010/main" val="27868023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99BFC12C-3576-E7AC-C3D2-D273A2EE380F}"/>
              </a:ext>
            </a:extLst>
          </p:cNvPr>
          <p:cNvSpPr/>
          <p:nvPr/>
        </p:nvSpPr>
        <p:spPr>
          <a:xfrm>
            <a:off x="513347" y="5011068"/>
            <a:ext cx="5582653"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780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Tree>
    <p:extLst>
      <p:ext uri="{BB962C8B-B14F-4D97-AF65-F5344CB8AC3E}">
        <p14:creationId xmlns:p14="http://schemas.microsoft.com/office/powerpoint/2010/main" val="5171257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May be a cartoon of text">
            <a:extLst>
              <a:ext uri="{FF2B5EF4-FFF2-40B4-BE49-F238E27FC236}">
                <a16:creationId xmlns:a16="http://schemas.microsoft.com/office/drawing/2014/main" id="{F157A7F1-083F-5ACB-9626-7AE215590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891" y="681037"/>
            <a:ext cx="9100218" cy="5694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3801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B8D7-8E09-4BFE-444E-94381A1F3469}"/>
              </a:ext>
            </a:extLst>
          </p:cNvPr>
          <p:cNvSpPr>
            <a:spLocks noGrp="1"/>
          </p:cNvSpPr>
          <p:nvPr>
            <p:ph type="title"/>
          </p:nvPr>
        </p:nvSpPr>
        <p:spPr/>
        <p:txBody>
          <a:bodyPr>
            <a:normAutofit/>
          </a:bodyPr>
          <a:lstStyle/>
          <a:p>
            <a:r>
              <a:rPr lang="en-US" sz="3800" dirty="0">
                <a:latin typeface="Calibri" panose="020F0502020204030204" pitchFamily="34" charset="0"/>
                <a:cs typeface="Calibri" panose="020F0502020204030204" pitchFamily="34" charset="0"/>
              </a:rPr>
              <a:t>Want more ecology?</a:t>
            </a:r>
          </a:p>
        </p:txBody>
      </p:sp>
      <p:sp>
        <p:nvSpPr>
          <p:cNvPr id="3" name="Content Placeholder 2">
            <a:extLst>
              <a:ext uri="{FF2B5EF4-FFF2-40B4-BE49-F238E27FC236}">
                <a16:creationId xmlns:a16="http://schemas.microsoft.com/office/drawing/2014/main" id="{405CC27B-FB35-7DA5-6D4A-C52C568E5276}"/>
              </a:ext>
            </a:extLst>
          </p:cNvPr>
          <p:cNvSpPr>
            <a:spLocks noGrp="1"/>
          </p:cNvSpPr>
          <p:nvPr>
            <p:ph idx="1"/>
          </p:nvPr>
        </p:nvSpPr>
        <p:spPr>
          <a:xfrm>
            <a:off x="838200" y="1690688"/>
            <a:ext cx="10515600" cy="4351338"/>
          </a:xfrm>
        </p:spPr>
        <p:txBody>
          <a:bodyPr/>
          <a:lstStyle/>
          <a:p>
            <a:r>
              <a:rPr lang="en-US" sz="2000" dirty="0">
                <a:effectLst/>
                <a:ea typeface="Calibri" panose="020F0502020204030204" pitchFamily="34" charset="0"/>
                <a:cs typeface="Times New Roman" panose="02020603050405020304" pitchFamily="18" charset="0"/>
              </a:rPr>
              <a:t>BIOS 23232. Ecology and Evolution in the Southwest.</a:t>
            </a:r>
            <a:r>
              <a:rPr lang="en-US" sz="2000" dirty="0">
                <a:effectLst/>
              </a:rPr>
              <a:t> </a:t>
            </a:r>
          </a:p>
          <a:p>
            <a:pPr lvl="1"/>
            <a:r>
              <a:rPr lang="en-US" sz="1800" dirty="0">
                <a:effectLst/>
              </a:rPr>
              <a:t>Instructor: Eric Larsen. Term: Spring</a:t>
            </a:r>
          </a:p>
          <a:p>
            <a:r>
              <a:rPr lang="en-US" sz="2000" dirty="0">
                <a:effectLst/>
                <a:ea typeface="Calibri" panose="020F0502020204030204" pitchFamily="34" charset="0"/>
                <a:cs typeface="Times New Roman" panose="02020603050405020304" pitchFamily="18" charset="0"/>
              </a:rPr>
              <a:t>BIOS 23249. Animal Behavior.</a:t>
            </a:r>
            <a:r>
              <a:rPr lang="en-US" sz="2000" dirty="0">
                <a:effectLst/>
              </a:rPr>
              <a:t> </a:t>
            </a:r>
          </a:p>
          <a:p>
            <a:pPr lvl="1"/>
            <a:r>
              <a:rPr lang="en-US" sz="1800" dirty="0">
                <a:effectLst/>
              </a:rPr>
              <a:t>Instructor: Jill Mateo. Term: Winter</a:t>
            </a:r>
          </a:p>
          <a:p>
            <a:r>
              <a:rPr lang="en-US" sz="2000" dirty="0">
                <a:effectLst/>
                <a:ea typeface="Calibri" panose="020F0502020204030204" pitchFamily="34" charset="0"/>
                <a:cs typeface="Times New Roman" panose="02020603050405020304" pitchFamily="18" charset="0"/>
              </a:rPr>
              <a:t>BIOS 23254. Mammalian Ecology.  </a:t>
            </a:r>
          </a:p>
          <a:p>
            <a:pPr lvl="1"/>
            <a:r>
              <a:rPr lang="en-US" sz="1800" dirty="0">
                <a:effectLst/>
                <a:ea typeface="Calibri" panose="020F0502020204030204" pitchFamily="34" charset="0"/>
                <a:cs typeface="Times New Roman" panose="02020603050405020304" pitchFamily="18" charset="0"/>
              </a:rPr>
              <a:t>Instructor: Eric Larsen. Term: Spring</a:t>
            </a:r>
          </a:p>
          <a:p>
            <a:r>
              <a:rPr lang="en-US" sz="2000" dirty="0">
                <a:effectLst/>
                <a:ea typeface="Calibri" panose="020F0502020204030204" pitchFamily="34" charset="0"/>
                <a:cs typeface="Times New Roman" panose="02020603050405020304" pitchFamily="18" charset="0"/>
              </a:rPr>
              <a:t>BIOS 23289. Marine Ecology. </a:t>
            </a:r>
          </a:p>
          <a:p>
            <a:pPr lvl="1"/>
            <a:r>
              <a:rPr lang="en-US" sz="1800" dirty="0">
                <a:effectLst/>
                <a:ea typeface="Calibri" panose="020F0502020204030204" pitchFamily="34" charset="0"/>
                <a:cs typeface="Times New Roman" panose="02020603050405020304" pitchFamily="18" charset="0"/>
              </a:rPr>
              <a:t>Instructor: Tim Wootton. Term: Winter</a:t>
            </a:r>
          </a:p>
          <a:p>
            <a:r>
              <a:rPr lang="en-US" sz="2000" dirty="0">
                <a:effectLst/>
                <a:ea typeface="Calibri" panose="020F0502020204030204" pitchFamily="34" charset="0"/>
                <a:cs typeface="Times New Roman" panose="02020603050405020304" pitchFamily="18" charset="0"/>
              </a:rPr>
              <a:t>BIOS 23409. The Ecology and Evolution of Infectious Diseases. </a:t>
            </a:r>
          </a:p>
          <a:p>
            <a:pPr lvl="1"/>
            <a:r>
              <a:rPr lang="en-US" sz="1800" dirty="0">
                <a:ea typeface="Calibri" panose="020F0502020204030204" pitchFamily="34" charset="0"/>
                <a:cs typeface="Times New Roman" panose="02020603050405020304" pitchFamily="18" charset="0"/>
              </a:rPr>
              <a:t>Instructor: Greg Dwyer. Term: Spring</a:t>
            </a:r>
          </a:p>
          <a:p>
            <a:r>
              <a:rPr lang="en-US" sz="2000" dirty="0">
                <a:effectLst/>
                <a:ea typeface="Calibri" panose="020F0502020204030204" pitchFamily="34" charset="0"/>
                <a:cs typeface="Times New Roman" panose="02020603050405020304" pitchFamily="18" charset="0"/>
              </a:rPr>
              <a:t>BIOS 23410. Complex Interactions: Coevolution, Parasites, Mutualists, and Cheaters. </a:t>
            </a:r>
          </a:p>
          <a:p>
            <a:pPr lvl="1"/>
            <a:r>
              <a:rPr lang="en-US" sz="1800" dirty="0">
                <a:effectLst/>
                <a:ea typeface="Calibri" panose="020F0502020204030204" pitchFamily="34" charset="0"/>
                <a:cs typeface="Times New Roman" panose="02020603050405020304" pitchFamily="18" charset="0"/>
              </a:rPr>
              <a:t>Instructor: </a:t>
            </a:r>
            <a:r>
              <a:rPr lang="en-US" sz="1800" i="0" dirty="0">
                <a:effectLst/>
              </a:rPr>
              <a:t>Thorsten </a:t>
            </a:r>
            <a:r>
              <a:rPr lang="en-US" sz="1800" i="0" dirty="0" err="1">
                <a:effectLst/>
              </a:rPr>
              <a:t>Lumbsch</a:t>
            </a:r>
            <a:r>
              <a:rPr lang="en-US" sz="1800" i="0" dirty="0">
                <a:effectLst/>
              </a:rPr>
              <a:t>. Term: Spring</a:t>
            </a:r>
          </a:p>
          <a:p>
            <a:endParaRPr lang="en-US" dirty="0"/>
          </a:p>
        </p:txBody>
      </p:sp>
    </p:spTree>
    <p:extLst>
      <p:ext uri="{BB962C8B-B14F-4D97-AF65-F5344CB8AC3E}">
        <p14:creationId xmlns:p14="http://schemas.microsoft.com/office/powerpoint/2010/main" val="446037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B0CBF-3B08-2728-6D9E-EFF5573A8B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D9D81-BC1A-435B-745B-379BA9A231FC}"/>
              </a:ext>
            </a:extLst>
          </p:cNvPr>
          <p:cNvSpPr>
            <a:spLocks noGrp="1"/>
          </p:cNvSpPr>
          <p:nvPr>
            <p:ph type="title"/>
          </p:nvPr>
        </p:nvSpPr>
        <p:spPr/>
        <p:txBody>
          <a:bodyPr/>
          <a:lstStyle/>
          <a:p>
            <a:r>
              <a:rPr lang="en-US" dirty="0"/>
              <a:t>Learning objectives from Lecture 9</a:t>
            </a:r>
          </a:p>
        </p:txBody>
      </p:sp>
      <p:sp>
        <p:nvSpPr>
          <p:cNvPr id="3" name="Content Placeholder 2">
            <a:extLst>
              <a:ext uri="{FF2B5EF4-FFF2-40B4-BE49-F238E27FC236}">
                <a16:creationId xmlns:a16="http://schemas.microsoft.com/office/drawing/2014/main" id="{3C326A1D-1475-27D0-F61A-18FC381FD147}"/>
              </a:ext>
            </a:extLst>
          </p:cNvPr>
          <p:cNvSpPr>
            <a:spLocks noGrp="1"/>
          </p:cNvSpPr>
          <p:nvPr>
            <p:ph idx="1"/>
          </p:nvPr>
        </p:nvSpPr>
        <p:spPr>
          <a:xfrm>
            <a:off x="838200" y="1546655"/>
            <a:ext cx="10515600" cy="4946220"/>
          </a:xfrm>
        </p:spPr>
        <p:txBody>
          <a:bodyPr>
            <a:normAutofit lnSpcReduction="10000"/>
          </a:bodyPr>
          <a:lstStyle/>
          <a:p>
            <a:pPr marL="0" indent="0">
              <a:buNone/>
            </a:pPr>
            <a:r>
              <a:rPr lang="en-US" i="1" dirty="0"/>
              <a:t>You should be able to:</a:t>
            </a:r>
          </a:p>
          <a:p>
            <a:pPr algn="l" rtl="0" fontAlgn="base">
              <a:buFont typeface="Arial" panose="020B0604020202020204" pitchFamily="34" charset="0"/>
              <a:buChar char="•"/>
            </a:pPr>
            <a:r>
              <a:rPr lang="en-US" dirty="0"/>
              <a:t>Describe the different types of succession</a:t>
            </a:r>
          </a:p>
          <a:p>
            <a:pPr algn="l" rtl="0" fontAlgn="base">
              <a:buFont typeface="Arial" panose="020B0604020202020204" pitchFamily="34" charset="0"/>
              <a:buChar char="•"/>
            </a:pPr>
            <a:r>
              <a:rPr lang="en-US" dirty="0"/>
              <a:t>Predict how species number will change with area from the SAR</a:t>
            </a:r>
          </a:p>
          <a:p>
            <a:pPr algn="l" rtl="0" fontAlgn="base">
              <a:buFont typeface="Arial" panose="020B0604020202020204" pitchFamily="34" charset="0"/>
              <a:buChar char="•"/>
            </a:pPr>
            <a:r>
              <a:rPr lang="en-US" dirty="0"/>
              <a:t>Understand island biogeography theory: recognize and interpret curves and equations, predict equilibrium number of species and turnover rate conceptually, and explain why immigration curve varies with distance and extinction curve with size</a:t>
            </a:r>
          </a:p>
          <a:p>
            <a:pPr algn="l" rtl="0" fontAlgn="base">
              <a:buFont typeface="Arial" panose="020B0604020202020204" pitchFamily="34" charset="0"/>
              <a:buChar char="•"/>
            </a:pPr>
            <a:r>
              <a:rPr lang="en-US" dirty="0"/>
              <a:t>Know </a:t>
            </a:r>
            <a:r>
              <a:rPr lang="en-US" dirty="0" err="1"/>
              <a:t>Simberloff’s</a:t>
            </a:r>
            <a:r>
              <a:rPr lang="en-US" dirty="0"/>
              <a:t> experiments and be able to identify near/far or small/ large islands from the data</a:t>
            </a:r>
          </a:p>
          <a:p>
            <a:pPr algn="l" rtl="0" fontAlgn="base">
              <a:buFont typeface="Arial" panose="020B0604020202020204" pitchFamily="34" charset="0"/>
              <a:buChar char="•"/>
            </a:pPr>
            <a:r>
              <a:rPr lang="en-US" dirty="0"/>
              <a:t>Know some of the hypotheses of why diversity varies with latitude</a:t>
            </a:r>
          </a:p>
          <a:p>
            <a:pPr algn="l" rtl="0" fontAlgn="base">
              <a:buFont typeface="Arial" panose="020B0604020202020204" pitchFamily="34" charset="0"/>
              <a:buChar char="•"/>
            </a:pPr>
            <a:r>
              <a:rPr lang="en-US" dirty="0"/>
              <a:t>Know some of the benefits of biodiversity</a:t>
            </a:r>
          </a:p>
          <a:p>
            <a:pPr marL="0" indent="0" algn="l" rtl="0" fontAlgn="base">
              <a:buNone/>
            </a:pPr>
            <a:endParaRPr lang="en-US" sz="1800" b="0" i="0" u="none" strike="noStrike" dirty="0">
              <a:solidFill>
                <a:srgbClr val="1155CC"/>
              </a:solidFill>
              <a:effectLst/>
              <a:latin typeface="Arial" panose="020B0604020202020204" pitchFamily="34" charset="0"/>
            </a:endParaRPr>
          </a:p>
          <a:p>
            <a:pPr algn="l" rtl="0" fontAlgn="base">
              <a:buFont typeface="Arial" panose="020B0604020202020204" pitchFamily="34" charset="0"/>
              <a:buChar char="•"/>
            </a:pPr>
            <a:endParaRPr lang="en-US" dirty="0"/>
          </a:p>
          <a:p>
            <a:pPr algn="l" rtl="0" fontAlgn="base">
              <a:buFont typeface="Arial" panose="020B0604020202020204" pitchFamily="34" charset="0"/>
              <a:buChar char="•"/>
            </a:pPr>
            <a:endParaRPr lang="en-US" dirty="0"/>
          </a:p>
        </p:txBody>
      </p:sp>
    </p:spTree>
    <p:extLst>
      <p:ext uri="{BB962C8B-B14F-4D97-AF65-F5344CB8AC3E}">
        <p14:creationId xmlns:p14="http://schemas.microsoft.com/office/powerpoint/2010/main" val="18664445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C291-E938-09E3-C061-E2163717C3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4CEA21-1876-460F-5BAE-9A5F440E85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98721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01DC-61D0-C143-F767-B5E138FD4418}"/>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FD7EE911-8179-A344-DF87-3CD3B3D9E4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924524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A4990E21-37FD-76C1-7657-B1045A84D7D3}"/>
              </a:ext>
            </a:extLst>
          </p:cNvPr>
          <p:cNvPicPr>
            <a:picLocks noChangeAspect="1"/>
          </p:cNvPicPr>
          <p:nvPr/>
        </p:nvPicPr>
        <p:blipFill>
          <a:blip r:embed="rId3"/>
          <a:stretch>
            <a:fillRect/>
          </a:stretch>
        </p:blipFill>
        <p:spPr>
          <a:xfrm>
            <a:off x="3188800" y="1751724"/>
            <a:ext cx="4913182" cy="5106276"/>
          </a:xfrm>
          <a:prstGeom prst="rect">
            <a:avLst/>
          </a:prstGeom>
        </p:spPr>
      </p:pic>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5" name="Title 1">
            <a:extLst>
              <a:ext uri="{FF2B5EF4-FFF2-40B4-BE49-F238E27FC236}">
                <a16:creationId xmlns:a16="http://schemas.microsoft.com/office/drawing/2014/main" id="{A28DFC71-701F-78AC-B5BA-90658726F911}"/>
              </a:ext>
            </a:extLst>
          </p:cNvPr>
          <p:cNvSpPr txBox="1">
            <a:spLocks/>
          </p:cNvSpPr>
          <p:nvPr/>
        </p:nvSpPr>
        <p:spPr>
          <a:xfrm>
            <a:off x="3346755" y="1928689"/>
            <a:ext cx="1961225" cy="799090"/>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AE49B5"/>
                </a:solidFill>
                <a:latin typeface="+mn-lt"/>
              </a:rPr>
              <a:t>r-selected</a:t>
            </a:r>
            <a:r>
              <a:rPr lang="en-US" sz="2800" b="1" i="1" dirty="0">
                <a:solidFill>
                  <a:srgbClr val="C00000"/>
                </a:solidFill>
                <a:latin typeface="+mn-lt"/>
              </a:rPr>
              <a:t> </a:t>
            </a:r>
            <a:r>
              <a:rPr lang="en-US" sz="28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6411228" y="1955157"/>
            <a:ext cx="1563309" cy="7990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i="1" dirty="0">
                <a:solidFill>
                  <a:schemeClr val="accent6">
                    <a:lumMod val="75000"/>
                  </a:schemeClr>
                </a:solidFill>
                <a:latin typeface="+mn-lt"/>
              </a:rPr>
              <a:t>K-selected </a:t>
            </a:r>
            <a:r>
              <a:rPr lang="en-US" sz="2100" dirty="0">
                <a:latin typeface="+mn-lt"/>
              </a:rPr>
              <a:t>species dominate</a:t>
            </a:r>
            <a:endParaRPr lang="en-US" sz="2100" i="1" dirty="0">
              <a:latin typeface="+mn-lt"/>
            </a:endParaRPr>
          </a:p>
        </p:txBody>
      </p:sp>
      <p:cxnSp>
        <p:nvCxnSpPr>
          <p:cNvPr id="7" name="Straight Arrow Connector 6">
            <a:extLst>
              <a:ext uri="{FF2B5EF4-FFF2-40B4-BE49-F238E27FC236}">
                <a16:creationId xmlns:a16="http://schemas.microsoft.com/office/drawing/2014/main" id="{C00E540F-19E0-C14A-3CCC-58694F623A8A}"/>
              </a:ext>
            </a:extLst>
          </p:cNvPr>
          <p:cNvCxnSpPr>
            <a:cxnSpLocks/>
          </p:cNvCxnSpPr>
          <p:nvPr/>
        </p:nvCxnSpPr>
        <p:spPr>
          <a:xfrm>
            <a:off x="3970454" y="2779079"/>
            <a:ext cx="181132"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530117-7FDC-6BBC-0C81-6BBFC5CAF71B}"/>
              </a:ext>
            </a:extLst>
          </p:cNvPr>
          <p:cNvCxnSpPr>
            <a:cxnSpLocks/>
          </p:cNvCxnSpPr>
          <p:nvPr/>
        </p:nvCxnSpPr>
        <p:spPr>
          <a:xfrm flipH="1">
            <a:off x="7073462" y="2779079"/>
            <a:ext cx="238843"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spTree>
    <p:extLst>
      <p:ext uri="{BB962C8B-B14F-4D97-AF65-F5344CB8AC3E}">
        <p14:creationId xmlns:p14="http://schemas.microsoft.com/office/powerpoint/2010/main" val="23661203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pic>
        <p:nvPicPr>
          <p:cNvPr id="17" name="Picture 16" descr="Chart, diagram&#10;&#10;Description automatically generated">
            <a:extLst>
              <a:ext uri="{FF2B5EF4-FFF2-40B4-BE49-F238E27FC236}">
                <a16:creationId xmlns:a16="http://schemas.microsoft.com/office/drawing/2014/main" id="{030E7645-B0E7-B778-C9FB-B888D41D6A75}"/>
              </a:ext>
            </a:extLst>
          </p:cNvPr>
          <p:cNvPicPr>
            <a:picLocks noChangeAspect="1"/>
          </p:cNvPicPr>
          <p:nvPr/>
        </p:nvPicPr>
        <p:blipFill rotWithShape="1">
          <a:blip r:embed="rId3"/>
          <a:srcRect t="3757" r="3065"/>
          <a:stretch/>
        </p:blipFill>
        <p:spPr>
          <a:xfrm>
            <a:off x="5021575" y="1499725"/>
            <a:ext cx="4197294" cy="5287455"/>
          </a:xfrm>
          <a:prstGeom prst="rect">
            <a:avLst/>
          </a:prstGeom>
        </p:spPr>
      </p:pic>
      <p:pic>
        <p:nvPicPr>
          <p:cNvPr id="18" name="Picture 17" descr="Diagram, engineering drawing&#10;&#10;Description automatically generated">
            <a:extLst>
              <a:ext uri="{FF2B5EF4-FFF2-40B4-BE49-F238E27FC236}">
                <a16:creationId xmlns:a16="http://schemas.microsoft.com/office/drawing/2014/main" id="{C6A0C415-B858-47E7-D242-45D1CA659CF0}"/>
              </a:ext>
            </a:extLst>
          </p:cNvPr>
          <p:cNvPicPr>
            <a:picLocks noChangeAspect="1"/>
          </p:cNvPicPr>
          <p:nvPr/>
        </p:nvPicPr>
        <p:blipFill rotWithShape="1">
          <a:blip r:embed="rId4"/>
          <a:srcRect b="32213"/>
          <a:stretch/>
        </p:blipFill>
        <p:spPr>
          <a:xfrm>
            <a:off x="26680" y="3325773"/>
            <a:ext cx="4913182" cy="3461407"/>
          </a:xfrm>
          <a:prstGeom prst="rect">
            <a:avLst/>
          </a:prstGeom>
        </p:spPr>
      </p:pic>
      <p:sp>
        <p:nvSpPr>
          <p:cNvPr id="19" name="Title 1">
            <a:extLst>
              <a:ext uri="{FF2B5EF4-FFF2-40B4-BE49-F238E27FC236}">
                <a16:creationId xmlns:a16="http://schemas.microsoft.com/office/drawing/2014/main" id="{A4A8C1EE-92E2-9F32-E3DD-98B9C0335825}"/>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AE49B5"/>
                </a:solidFill>
                <a:latin typeface="+mn-lt"/>
              </a:rPr>
              <a:t>r-selected</a:t>
            </a:r>
            <a:r>
              <a:rPr lang="en-US" sz="1400" b="1" i="1" dirty="0">
                <a:solidFill>
                  <a:srgbClr val="C00000"/>
                </a:solidFill>
                <a:latin typeface="+mn-lt"/>
              </a:rPr>
              <a:t> </a:t>
            </a:r>
            <a:r>
              <a:rPr lang="en-US" sz="1400" dirty="0">
                <a:latin typeface="+mn-lt"/>
              </a:rPr>
              <a:t>species dominate</a:t>
            </a:r>
          </a:p>
        </p:txBody>
      </p:sp>
      <p:sp>
        <p:nvSpPr>
          <p:cNvPr id="20" name="Title 1">
            <a:extLst>
              <a:ext uri="{FF2B5EF4-FFF2-40B4-BE49-F238E27FC236}">
                <a16:creationId xmlns:a16="http://schemas.microsoft.com/office/drawing/2014/main" id="{CD9C6E4C-8DC3-F451-E33D-445BC5075A7B}"/>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chemeClr val="accent6">
                    <a:lumMod val="75000"/>
                  </a:schemeClr>
                </a:solidFill>
                <a:latin typeface="+mn-lt"/>
              </a:rPr>
              <a:t>K-selected </a:t>
            </a:r>
            <a:r>
              <a:rPr lang="en-US" sz="1400" dirty="0">
                <a:latin typeface="+mn-lt"/>
              </a:rPr>
              <a:t>species dominate</a:t>
            </a:r>
            <a:endParaRPr lang="en-US" sz="1400" i="1" dirty="0">
              <a:latin typeface="+mn-lt"/>
            </a:endParaRPr>
          </a:p>
        </p:txBody>
      </p:sp>
      <p:pic>
        <p:nvPicPr>
          <p:cNvPr id="4100" name="Picture 4" descr="Heron Island, Heron Island – Updated 2023 Prices">
            <a:extLst>
              <a:ext uri="{FF2B5EF4-FFF2-40B4-BE49-F238E27FC236}">
                <a16:creationId xmlns:a16="http://schemas.microsoft.com/office/drawing/2014/main" id="{59C01751-220E-1974-D94C-47D0876DD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822" y="1649124"/>
            <a:ext cx="3182516" cy="21178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B37D7B-7355-D224-E5E3-8C189868802F}"/>
              </a:ext>
            </a:extLst>
          </p:cNvPr>
          <p:cNvSpPr txBox="1"/>
          <p:nvPr/>
        </p:nvSpPr>
        <p:spPr>
          <a:xfrm>
            <a:off x="9900744" y="3647155"/>
            <a:ext cx="2096813" cy="338554"/>
          </a:xfrm>
          <a:prstGeom prst="rect">
            <a:avLst/>
          </a:prstGeom>
          <a:noFill/>
        </p:spPr>
        <p:txBody>
          <a:bodyPr wrap="square" rtlCol="0">
            <a:spAutoFit/>
          </a:bodyPr>
          <a:lstStyle/>
          <a:p>
            <a:pPr algn="r"/>
            <a:r>
              <a:rPr lang="en-US" sz="1600" dirty="0">
                <a:cs typeface="Franklin Gothic Medium"/>
              </a:rPr>
              <a:t>Heron Island, Australia</a:t>
            </a:r>
          </a:p>
        </p:txBody>
      </p:sp>
      <p:sp>
        <p:nvSpPr>
          <p:cNvPr id="5" name="Title 1">
            <a:extLst>
              <a:ext uri="{FF2B5EF4-FFF2-40B4-BE49-F238E27FC236}">
                <a16:creationId xmlns:a16="http://schemas.microsoft.com/office/drawing/2014/main" id="{550C3782-18F9-5C12-E990-64264F3B47BD}"/>
              </a:ext>
            </a:extLst>
          </p:cNvPr>
          <p:cNvSpPr txBox="1">
            <a:spLocks/>
          </p:cNvSpPr>
          <p:nvPr/>
        </p:nvSpPr>
        <p:spPr>
          <a:xfrm>
            <a:off x="9553129" y="4490532"/>
            <a:ext cx="2096813"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seems to be correct!</a:t>
            </a:r>
            <a:endParaRPr lang="en-US" sz="2100" i="1" dirty="0">
              <a:latin typeface="+mn-lt"/>
            </a:endParaRPr>
          </a:p>
        </p:txBody>
      </p:sp>
      <p:cxnSp>
        <p:nvCxnSpPr>
          <p:cNvPr id="6" name="Straight Arrow Connector 5">
            <a:extLst>
              <a:ext uri="{FF2B5EF4-FFF2-40B4-BE49-F238E27FC236}">
                <a16:creationId xmlns:a16="http://schemas.microsoft.com/office/drawing/2014/main" id="{6895E2AE-2192-2623-E376-386072AE4FA6}"/>
              </a:ext>
            </a:extLst>
          </p:cNvPr>
          <p:cNvCxnSpPr>
            <a:cxnSpLocks/>
          </p:cNvCxnSpPr>
          <p:nvPr/>
        </p:nvCxnSpPr>
        <p:spPr>
          <a:xfrm flipH="1">
            <a:off x="9238714" y="4920440"/>
            <a:ext cx="524994" cy="272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1463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engineering drawing&#10;&#10;Description automatically generated">
            <a:extLst>
              <a:ext uri="{FF2B5EF4-FFF2-40B4-BE49-F238E27FC236}">
                <a16:creationId xmlns:a16="http://schemas.microsoft.com/office/drawing/2014/main" id="{E7A51592-572D-E6F5-40CB-7344B8953AE3}"/>
              </a:ext>
            </a:extLst>
          </p:cNvPr>
          <p:cNvPicPr>
            <a:picLocks noChangeAspect="1"/>
          </p:cNvPicPr>
          <p:nvPr/>
        </p:nvPicPr>
        <p:blipFill rotWithShape="1">
          <a:blip r:embed="rId3"/>
          <a:srcRect b="32213"/>
          <a:stretch/>
        </p:blipFill>
        <p:spPr>
          <a:xfrm>
            <a:off x="26680" y="3325773"/>
            <a:ext cx="4913182" cy="3461407"/>
          </a:xfrm>
          <a:prstGeom prst="rect">
            <a:avLst/>
          </a:prstGeom>
        </p:spPr>
      </p:pic>
      <p:sp>
        <p:nvSpPr>
          <p:cNvPr id="2" name="Title 1">
            <a:extLst>
              <a:ext uri="{FF2B5EF4-FFF2-40B4-BE49-F238E27FC236}">
                <a16:creationId xmlns:a16="http://schemas.microsoft.com/office/drawing/2014/main" id="{D4B414E0-1122-9770-E814-62FDAF66DDC5}"/>
              </a:ext>
            </a:extLst>
          </p:cNvPr>
          <p:cNvSpPr txBox="1">
            <a:spLocks/>
          </p:cNvSpPr>
          <p:nvPr/>
        </p:nvSpPr>
        <p:spPr>
          <a:xfrm>
            <a:off x="561109" y="4759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3" name="TextBox 2">
            <a:extLst>
              <a:ext uri="{FF2B5EF4-FFF2-40B4-BE49-F238E27FC236}">
                <a16:creationId xmlns:a16="http://schemas.microsoft.com/office/drawing/2014/main" id="{1129B746-F675-6581-72AD-D486B29E60AF}"/>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Schwilk</a:t>
            </a:r>
            <a:r>
              <a:rPr lang="en-US" sz="1600" dirty="0">
                <a:cs typeface="Franklin Gothic Medium"/>
              </a:rPr>
              <a:t> et al. 1997. </a:t>
            </a:r>
            <a:r>
              <a:rPr lang="en-US" sz="1600" i="1" dirty="0">
                <a:cs typeface="Franklin Gothic Medium"/>
              </a:rPr>
              <a:t>Plant Ecology</a:t>
            </a:r>
            <a:endParaRPr lang="en-US" sz="1600" dirty="0">
              <a:cs typeface="Franklin Gothic Medium"/>
            </a:endParaRPr>
          </a:p>
        </p:txBody>
      </p:sp>
      <p:pic>
        <p:nvPicPr>
          <p:cNvPr id="8" name="Picture 7" descr="Chart&#10;&#10;Description automatically generated">
            <a:extLst>
              <a:ext uri="{FF2B5EF4-FFF2-40B4-BE49-F238E27FC236}">
                <a16:creationId xmlns:a16="http://schemas.microsoft.com/office/drawing/2014/main" id="{6FFDB22D-D07F-C9D8-2F99-532D111727C7}"/>
              </a:ext>
            </a:extLst>
          </p:cNvPr>
          <p:cNvPicPr>
            <a:picLocks noChangeAspect="1"/>
          </p:cNvPicPr>
          <p:nvPr/>
        </p:nvPicPr>
        <p:blipFill>
          <a:blip r:embed="rId4"/>
          <a:stretch>
            <a:fillRect/>
          </a:stretch>
        </p:blipFill>
        <p:spPr>
          <a:xfrm>
            <a:off x="8208579" y="3067339"/>
            <a:ext cx="3416300" cy="3314700"/>
          </a:xfrm>
          <a:prstGeom prst="rect">
            <a:avLst/>
          </a:prstGeom>
        </p:spPr>
      </p:pic>
      <p:pic>
        <p:nvPicPr>
          <p:cNvPr id="1026" name="Picture 2" descr="What Does 'Fynbos' Mean in Wine? | Wine Enthusiast">
            <a:extLst>
              <a:ext uri="{FF2B5EF4-FFF2-40B4-BE49-F238E27FC236}">
                <a16:creationId xmlns:a16="http://schemas.microsoft.com/office/drawing/2014/main" id="{E4CBC0EE-214C-C47A-C6E9-23203F970F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2279" y="3429000"/>
            <a:ext cx="3416300" cy="22775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E14821F-96FE-CF39-F550-87EF3605F625}"/>
              </a:ext>
            </a:extLst>
          </p:cNvPr>
          <p:cNvSpPr txBox="1">
            <a:spLocks/>
          </p:cNvSpPr>
          <p:nvPr/>
        </p:nvSpPr>
        <p:spPr>
          <a:xfrm>
            <a:off x="6099048" y="2029954"/>
            <a:ext cx="3128146"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is not so well-supported empirically!</a:t>
            </a:r>
            <a:endParaRPr lang="en-US" sz="2100" i="1" dirty="0">
              <a:latin typeface="+mn-lt"/>
            </a:endParaRPr>
          </a:p>
        </p:txBody>
      </p:sp>
      <p:cxnSp>
        <p:nvCxnSpPr>
          <p:cNvPr id="11" name="Straight Arrow Connector 10">
            <a:extLst>
              <a:ext uri="{FF2B5EF4-FFF2-40B4-BE49-F238E27FC236}">
                <a16:creationId xmlns:a16="http://schemas.microsoft.com/office/drawing/2014/main" id="{A21100C8-B933-FDDD-7927-76E6DA29DBCA}"/>
              </a:ext>
            </a:extLst>
          </p:cNvPr>
          <p:cNvCxnSpPr>
            <a:cxnSpLocks/>
          </p:cNvCxnSpPr>
          <p:nvPr/>
        </p:nvCxnSpPr>
        <p:spPr>
          <a:xfrm>
            <a:off x="9227194" y="2663359"/>
            <a:ext cx="412118" cy="337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D3B1D89-2F0E-2922-971D-2E0DE810AC49}"/>
              </a:ext>
            </a:extLst>
          </p:cNvPr>
          <p:cNvSpPr txBox="1">
            <a:spLocks/>
          </p:cNvSpPr>
          <p:nvPr/>
        </p:nvSpPr>
        <p:spPr>
          <a:xfrm>
            <a:off x="4893299" y="5310246"/>
            <a:ext cx="3128146"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South African Fynbos</a:t>
            </a:r>
            <a:endParaRPr lang="en-US" sz="2100" i="1" dirty="0">
              <a:latin typeface="+mn-lt"/>
            </a:endParaRPr>
          </a:p>
        </p:txBody>
      </p:sp>
      <p:sp>
        <p:nvSpPr>
          <p:cNvPr id="7" name="Title 1">
            <a:extLst>
              <a:ext uri="{FF2B5EF4-FFF2-40B4-BE49-F238E27FC236}">
                <a16:creationId xmlns:a16="http://schemas.microsoft.com/office/drawing/2014/main" id="{C93620E3-EB34-F987-D656-E5D929F31E79}"/>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AE49B5"/>
                </a:solidFill>
                <a:latin typeface="+mn-lt"/>
              </a:rPr>
              <a:t>r-selected</a:t>
            </a:r>
            <a:r>
              <a:rPr lang="en-US" sz="1400" b="1" i="1" dirty="0">
                <a:solidFill>
                  <a:srgbClr val="C00000"/>
                </a:solidFill>
                <a:latin typeface="+mn-lt"/>
              </a:rPr>
              <a:t> </a:t>
            </a:r>
            <a:r>
              <a:rPr lang="en-US" sz="1400" dirty="0">
                <a:latin typeface="+mn-lt"/>
              </a:rPr>
              <a:t>species dominate</a:t>
            </a:r>
          </a:p>
        </p:txBody>
      </p:sp>
      <p:sp>
        <p:nvSpPr>
          <p:cNvPr id="12" name="Title 1">
            <a:extLst>
              <a:ext uri="{FF2B5EF4-FFF2-40B4-BE49-F238E27FC236}">
                <a16:creationId xmlns:a16="http://schemas.microsoft.com/office/drawing/2014/main" id="{6BC39F3F-81CE-9F95-85CC-34CC5345A996}"/>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chemeClr val="accent6">
                    <a:lumMod val="75000"/>
                  </a:schemeClr>
                </a:solidFill>
                <a:latin typeface="+mn-lt"/>
              </a:rPr>
              <a:t>K-selected </a:t>
            </a:r>
            <a:r>
              <a:rPr lang="en-US" sz="1400" dirty="0">
                <a:latin typeface="+mn-lt"/>
              </a:rPr>
              <a:t>species dominate</a:t>
            </a:r>
            <a:endParaRPr lang="en-US" sz="1400" i="1" dirty="0">
              <a:latin typeface="+mn-lt"/>
            </a:endParaRPr>
          </a:p>
        </p:txBody>
      </p:sp>
    </p:spTree>
    <p:extLst>
      <p:ext uri="{BB962C8B-B14F-4D97-AF65-F5344CB8AC3E}">
        <p14:creationId xmlns:p14="http://schemas.microsoft.com/office/powerpoint/2010/main" val="399346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t>Community begins with </a:t>
            </a:r>
            <a:r>
              <a:rPr lang="en-US" b="1" dirty="0">
                <a:solidFill>
                  <a:srgbClr val="C00000"/>
                </a:solidFill>
              </a:rPr>
              <a:t>pioneer species</a:t>
            </a:r>
            <a:r>
              <a:rPr lang="en-US" dirty="0"/>
              <a:t>, then develops with increasing complexity that self-reinforces to establish a </a:t>
            </a:r>
            <a:r>
              <a:rPr lang="en-US" b="1" dirty="0">
                <a:solidFill>
                  <a:srgbClr val="C00000"/>
                </a:solidFill>
              </a:rPr>
              <a:t>climax community</a:t>
            </a:r>
            <a:r>
              <a:rPr lang="en-US" dirty="0"/>
              <a:t>.</a:t>
            </a:r>
          </a:p>
        </p:txBody>
      </p:sp>
      <p:sp>
        <p:nvSpPr>
          <p:cNvPr id="11" name="Title 1">
            <a:extLst>
              <a:ext uri="{FF2B5EF4-FFF2-40B4-BE49-F238E27FC236}">
                <a16:creationId xmlns:a16="http://schemas.microsoft.com/office/drawing/2014/main" id="{B511897A-3244-98F7-FED4-1A4BA3108636}"/>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33403307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
        <p:nvSpPr>
          <p:cNvPr id="3" name="Title 1">
            <a:extLst>
              <a:ext uri="{FF2B5EF4-FFF2-40B4-BE49-F238E27FC236}">
                <a16:creationId xmlns:a16="http://schemas.microsoft.com/office/drawing/2014/main" id="{1097DB08-85B2-AB07-7043-F9C004863E19}"/>
              </a:ext>
            </a:extLst>
          </p:cNvPr>
          <p:cNvSpPr txBox="1">
            <a:spLocks/>
          </p:cNvSpPr>
          <p:nvPr/>
        </p:nvSpPr>
        <p:spPr>
          <a:xfrm>
            <a:off x="0" y="11393"/>
            <a:ext cx="12192000" cy="50759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The </a:t>
            </a:r>
            <a:r>
              <a:rPr lang="en-US" sz="2200" b="1" dirty="0">
                <a:solidFill>
                  <a:srgbClr val="C00000"/>
                </a:solidFill>
                <a:latin typeface="+mn-lt"/>
              </a:rPr>
              <a:t>IDH </a:t>
            </a:r>
            <a:r>
              <a:rPr lang="en-US" sz="2200" dirty="0">
                <a:latin typeface="+mn-lt"/>
              </a:rPr>
              <a:t>gives an example of a model that is often wrong but still useful in generating testable hypotheses.</a:t>
            </a:r>
          </a:p>
        </p:txBody>
      </p:sp>
    </p:spTree>
    <p:extLst>
      <p:ext uri="{BB962C8B-B14F-4D97-AF65-F5344CB8AC3E}">
        <p14:creationId xmlns:p14="http://schemas.microsoft.com/office/powerpoint/2010/main" val="30691440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DF85A1-23C6-F905-1D69-2101B74B4B8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Allen et al. 2018. </a:t>
            </a:r>
            <a:r>
              <a:rPr lang="en-US" sz="1600" i="1" dirty="0">
                <a:cs typeface="Franklin Gothic Medium"/>
              </a:rPr>
              <a:t>Community Ecology.</a:t>
            </a:r>
            <a:endParaRPr lang="en-US" sz="1600" dirty="0">
              <a:cs typeface="Franklin Gothic Medium"/>
            </a:endParaRPr>
          </a:p>
        </p:txBody>
      </p:sp>
      <p:sp>
        <p:nvSpPr>
          <p:cNvPr id="2" name="TextBox 1">
            <a:extLst>
              <a:ext uri="{FF2B5EF4-FFF2-40B4-BE49-F238E27FC236}">
                <a16:creationId xmlns:a16="http://schemas.microsoft.com/office/drawing/2014/main" id="{0EF8782F-64A5-30FA-BDD9-F6E69844D669}"/>
              </a:ext>
            </a:extLst>
          </p:cNvPr>
          <p:cNvSpPr txBox="1"/>
          <p:nvPr/>
        </p:nvSpPr>
        <p:spPr>
          <a:xfrm>
            <a:off x="6706249" y="1121737"/>
            <a:ext cx="5229077" cy="2908489"/>
          </a:xfrm>
          <a:prstGeom prst="rect">
            <a:avLst/>
          </a:prstGeom>
          <a:noFill/>
        </p:spPr>
        <p:txBody>
          <a:bodyPr wrap="square" rtlCol="0">
            <a:spAutoFit/>
          </a:bodyPr>
          <a:lstStyle/>
          <a:p>
            <a:pPr marL="285750" indent="-285750">
              <a:buFont typeface="Arial" panose="020B0604020202020204" pitchFamily="34" charset="0"/>
              <a:buChar char="•"/>
            </a:pPr>
            <a:r>
              <a:rPr lang="en-US" sz="2300" b="1" dirty="0">
                <a:cs typeface="Franklin Gothic Medium"/>
              </a:rPr>
              <a:t>Coyotes</a:t>
            </a:r>
            <a:r>
              <a:rPr lang="en-US" sz="2300" dirty="0">
                <a:cs typeface="Franklin Gothic Medium"/>
              </a:rPr>
              <a:t> – density predicted by (1) island size, (2) distance from mainland, (3) inter-island distances</a:t>
            </a:r>
          </a:p>
          <a:p>
            <a:pPr marL="285750" indent="-285750">
              <a:buFont typeface="Arial" panose="020B0604020202020204" pitchFamily="34" charset="0"/>
              <a:buChar char="•"/>
            </a:pPr>
            <a:r>
              <a:rPr lang="en-US" sz="2300" b="1" dirty="0">
                <a:cs typeface="Franklin Gothic Medium"/>
              </a:rPr>
              <a:t>Black bears</a:t>
            </a:r>
            <a:r>
              <a:rPr lang="en-US" sz="2300" dirty="0">
                <a:cs typeface="Franklin Gothic Medium"/>
              </a:rPr>
              <a:t> – predicted by (1) island size and (3) inter-island distances only</a:t>
            </a:r>
          </a:p>
          <a:p>
            <a:pPr marL="285750" indent="-285750">
              <a:buFont typeface="Arial" panose="020B0604020202020204" pitchFamily="34" charset="0"/>
              <a:buChar char="•"/>
            </a:pPr>
            <a:r>
              <a:rPr lang="en-US" sz="2300" b="1" dirty="0">
                <a:cs typeface="Franklin Gothic Medium"/>
              </a:rPr>
              <a:t>Weasels</a:t>
            </a:r>
            <a:r>
              <a:rPr lang="en-US" sz="2300" dirty="0">
                <a:cs typeface="Franklin Gothic Medium"/>
              </a:rPr>
              <a:t> – not predicted by any of these variables</a:t>
            </a:r>
          </a:p>
          <a:p>
            <a:pPr marL="285750" indent="-285750">
              <a:buFont typeface="Arial" panose="020B0604020202020204" pitchFamily="34" charset="0"/>
              <a:buChar char="•"/>
            </a:pPr>
            <a:endParaRPr lang="en-US" sz="2200" dirty="0">
              <a:cs typeface="Franklin Gothic Medium"/>
            </a:endParaRPr>
          </a:p>
        </p:txBody>
      </p:sp>
      <p:pic>
        <p:nvPicPr>
          <p:cNvPr id="8" name="Picture 7" descr="A table with numbers and text&#10;&#10;Description automatically generated">
            <a:extLst>
              <a:ext uri="{FF2B5EF4-FFF2-40B4-BE49-F238E27FC236}">
                <a16:creationId xmlns:a16="http://schemas.microsoft.com/office/drawing/2014/main" id="{9B018AF4-EA36-C864-15FF-FADA2B024EB1}"/>
              </a:ext>
            </a:extLst>
          </p:cNvPr>
          <p:cNvPicPr>
            <a:picLocks noChangeAspect="1"/>
          </p:cNvPicPr>
          <p:nvPr/>
        </p:nvPicPr>
        <p:blipFill>
          <a:blip r:embed="rId3"/>
          <a:stretch>
            <a:fillRect/>
          </a:stretch>
        </p:blipFill>
        <p:spPr>
          <a:xfrm>
            <a:off x="256674" y="1114563"/>
            <a:ext cx="6497701" cy="4334006"/>
          </a:xfrm>
          <a:prstGeom prst="rect">
            <a:avLst/>
          </a:prstGeom>
        </p:spPr>
      </p:pic>
      <p:pic>
        <p:nvPicPr>
          <p:cNvPr id="11" name="Content Placeholder 4">
            <a:extLst>
              <a:ext uri="{FF2B5EF4-FFF2-40B4-BE49-F238E27FC236}">
                <a16:creationId xmlns:a16="http://schemas.microsoft.com/office/drawing/2014/main" id="{BE4AFB6B-180B-7C61-647F-EC1E05FA3BDA}"/>
              </a:ext>
            </a:extLst>
          </p:cNvPr>
          <p:cNvPicPr>
            <a:picLocks noChangeAspect="1"/>
          </p:cNvPicPr>
          <p:nvPr/>
        </p:nvPicPr>
        <p:blipFill>
          <a:blip r:embed="rId4"/>
          <a:stretch>
            <a:fillRect/>
          </a:stretch>
        </p:blipFill>
        <p:spPr>
          <a:xfrm>
            <a:off x="7391063" y="3814783"/>
            <a:ext cx="3907575" cy="2487581"/>
          </a:xfrm>
          <a:prstGeom prst="rect">
            <a:avLst/>
          </a:prstGeom>
        </p:spPr>
      </p:pic>
      <p:sp>
        <p:nvSpPr>
          <p:cNvPr id="12" name="Title 1">
            <a:extLst>
              <a:ext uri="{FF2B5EF4-FFF2-40B4-BE49-F238E27FC236}">
                <a16:creationId xmlns:a16="http://schemas.microsoft.com/office/drawing/2014/main" id="{04816902-E956-773E-FF6D-7B673E39FCBD}"/>
              </a:ext>
            </a:extLst>
          </p:cNvPr>
          <p:cNvSpPr txBox="1">
            <a:spLocks/>
          </p:cNvSpPr>
          <p:nvPr/>
        </p:nvSpPr>
        <p:spPr>
          <a:xfrm>
            <a:off x="529389" y="0"/>
            <a:ext cx="1147010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importance of island size vs. distance varied for different species!</a:t>
            </a:r>
          </a:p>
        </p:txBody>
      </p:sp>
    </p:spTree>
    <p:extLst>
      <p:ext uri="{BB962C8B-B14F-4D97-AF65-F5344CB8AC3E}">
        <p14:creationId xmlns:p14="http://schemas.microsoft.com/office/powerpoint/2010/main" val="12579208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0190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15197931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8677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464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66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03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2892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85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413959"/>
            <a:ext cx="10896599" cy="4398264"/>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solidFill>
                  <a:schemeClr val="bg1">
                    <a:lumMod val="65000"/>
                  </a:schemeClr>
                </a:solidFill>
              </a:rPr>
              <a:t>Community begins with </a:t>
            </a:r>
            <a:r>
              <a:rPr lang="en-US" b="1" dirty="0">
                <a:solidFill>
                  <a:schemeClr val="bg1">
                    <a:lumMod val="65000"/>
                  </a:schemeClr>
                </a:solidFill>
              </a:rPr>
              <a:t>pioneer species</a:t>
            </a:r>
            <a:r>
              <a:rPr lang="en-US" dirty="0">
                <a:solidFill>
                  <a:schemeClr val="bg1">
                    <a:lumMod val="65000"/>
                  </a:schemeClr>
                </a:solidFill>
              </a:rPr>
              <a:t>, then develops with increasing complexity that self-reinforces to establish a </a:t>
            </a:r>
            <a:r>
              <a:rPr lang="en-US" b="1" dirty="0">
                <a:solidFill>
                  <a:schemeClr val="bg1">
                    <a:lumMod val="65000"/>
                  </a:schemeClr>
                </a:solidFill>
              </a:rPr>
              <a:t>climax community</a:t>
            </a:r>
            <a:r>
              <a:rPr lang="en-US" dirty="0">
                <a:solidFill>
                  <a:schemeClr val="bg1">
                    <a:lumMod val="65000"/>
                  </a:schemeClr>
                </a:solidFill>
              </a:rPr>
              <a:t>.</a:t>
            </a:r>
          </a:p>
          <a:p>
            <a:r>
              <a:rPr lang="en-US" dirty="0"/>
              <a:t>Henry Chandler Cowles, a professor at the University of Chicago, developed the first formal concept of 				 succession while observing </a:t>
            </a:r>
            <a:r>
              <a:rPr lang="en-US" b="1" dirty="0">
                <a:solidFill>
                  <a:srgbClr val="C00000"/>
                </a:solidFill>
              </a:rPr>
              <a:t>vegetation 					    on dunes of different ages at the Indiana					 Dunes</a:t>
            </a:r>
            <a:r>
              <a:rPr lang="en-US" dirty="0"/>
              <a:t>. Differently aged dunes offered a 				           proxy for time.</a:t>
            </a:r>
          </a:p>
        </p:txBody>
      </p:sp>
      <p:pic>
        <p:nvPicPr>
          <p:cNvPr id="16390" name="Picture 6" descr="Dune Succession Trail | Indiana Dunes National Park | Hikespeak.com">
            <a:extLst>
              <a:ext uri="{FF2B5EF4-FFF2-40B4-BE49-F238E27FC236}">
                <a16:creationId xmlns:a16="http://schemas.microsoft.com/office/drawing/2014/main" id="{999262DE-7710-EE48-BA60-3BB5DF21EC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39"/>
          <a:stretch/>
        </p:blipFill>
        <p:spPr bwMode="auto">
          <a:xfrm>
            <a:off x="6896100" y="3554230"/>
            <a:ext cx="5153891" cy="32146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4FECF9C-F526-8B45-D5AB-9331C40A7EBA}"/>
              </a:ext>
            </a:extLst>
          </p:cNvPr>
          <p:cNvSpPr txBox="1">
            <a:spLocks/>
          </p:cNvSpPr>
          <p:nvPr/>
        </p:nvSpPr>
        <p:spPr>
          <a:xfrm>
            <a:off x="529936" y="254288"/>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a:latin typeface="+mn-lt"/>
              </a:rPr>
              <a:t>One process of community assembly is ecological </a:t>
            </a:r>
            <a:r>
              <a:rPr lang="en-US" sz="3000" b="1">
                <a:solidFill>
                  <a:srgbClr val="C00000"/>
                </a:solidFill>
                <a:latin typeface="+mn-lt"/>
              </a:rPr>
              <a:t>succession</a:t>
            </a:r>
            <a:r>
              <a:rPr lang="en-US" sz="3000">
                <a:latin typeface="+mn-lt"/>
              </a:rPr>
              <a:t>.</a:t>
            </a:r>
            <a:endParaRPr lang="en-US" sz="3000" dirty="0">
              <a:latin typeface="+mn-lt"/>
            </a:endParaRPr>
          </a:p>
        </p:txBody>
      </p:sp>
    </p:spTree>
    <p:extLst>
      <p:ext uri="{BB962C8B-B14F-4D97-AF65-F5344CB8AC3E}">
        <p14:creationId xmlns:p14="http://schemas.microsoft.com/office/powerpoint/2010/main" val="39924800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3532851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39252098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481255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631145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030632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5798312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908FEBB8-7BBC-CBD3-6A6D-4CDEC1793277}"/>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908FEBB8-7BBC-CBD3-6A6D-4CDEC179327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179560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3" name="Picture 2" descr="Illustration depicting Primary Succession">
            <a:extLst>
              <a:ext uri="{FF2B5EF4-FFF2-40B4-BE49-F238E27FC236}">
                <a16:creationId xmlns:a16="http://schemas.microsoft.com/office/drawing/2014/main" id="{A1A76D97-3212-326C-D520-C3A9ACC79F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73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F1D136C-E258-D298-C83A-E7D231E3F871}"/>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AE49B5"/>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chemeClr val="accent6">
                        <a:lumMod val="75000"/>
                      </a:schemeClr>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AF1D136C-E258-D298-C83A-E7D231E3F871}"/>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3"/>
                <a:stretch>
                  <a:fillRect/>
                </a:stretch>
              </a:blipFill>
            </p:spPr>
            <p:txBody>
              <a:bodyPr/>
              <a:lstStyle/>
              <a:p>
                <a:r>
                  <a:rPr lang="en-US">
                    <a:noFill/>
                  </a:rPr>
                  <a:t> </a:t>
                </a:r>
              </a:p>
            </p:txBody>
          </p:sp>
        </mc:Fallback>
      </mc:AlternateContent>
      <p:pic>
        <p:nvPicPr>
          <p:cNvPr id="3" name="Picture 2" descr="Illustration depicting Primary Succession">
            <a:extLst>
              <a:ext uri="{FF2B5EF4-FFF2-40B4-BE49-F238E27FC236}">
                <a16:creationId xmlns:a16="http://schemas.microsoft.com/office/drawing/2014/main" id="{EC932190-156E-F83D-98C1-4F36AAB249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66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16386" name="Picture 2" descr="Illustration depicting Primary Succession">
            <a:extLst>
              <a:ext uri="{FF2B5EF4-FFF2-40B4-BE49-F238E27FC236}">
                <a16:creationId xmlns:a16="http://schemas.microsoft.com/office/drawing/2014/main" id="{6204577B-437A-7AFE-E212-123A9ED034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53"/>
          <a:stretch/>
        </p:blipFill>
        <p:spPr bwMode="auto">
          <a:xfrm>
            <a:off x="4460368" y="1856414"/>
            <a:ext cx="7731632" cy="37892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8810EC-F4FC-C2A1-7248-033500BE83B2}"/>
                  </a:ext>
                </a:extLst>
              </p:cNvPr>
              <p:cNvSpPr txBox="1"/>
              <p:nvPr/>
            </p:nvSpPr>
            <p:spPr>
              <a:xfrm>
                <a:off x="484102" y="5704035"/>
                <a:ext cx="3089564" cy="76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𝑑𝑁</m:t>
                          </m:r>
                        </m:num>
                        <m:den>
                          <m:r>
                            <a:rPr lang="en-US" sz="2600" b="0" i="1" smtClean="0">
                              <a:latin typeface="Cambria Math" panose="02040503050406030204" pitchFamily="18" charset="0"/>
                            </a:rPr>
                            <m:t>𝑑𝑡</m:t>
                          </m:r>
                        </m:den>
                      </m:f>
                      <m:r>
                        <a:rPr lang="en-US" sz="2600" b="0" i="1" smtClean="0">
                          <a:latin typeface="Cambria Math" panose="02040503050406030204" pitchFamily="18" charset="0"/>
                        </a:rPr>
                        <m:t>=</m:t>
                      </m:r>
                      <m:r>
                        <a:rPr lang="en-US" sz="2600" b="1" i="1" smtClean="0">
                          <a:solidFill>
                            <a:srgbClr val="C00000"/>
                          </a:solidFill>
                          <a:latin typeface="Cambria Math" panose="02040503050406030204" pitchFamily="18" charset="0"/>
                        </a:rPr>
                        <m:t>𝒓</m:t>
                      </m:r>
                      <m:r>
                        <a:rPr lang="en-US" sz="2600" b="0" i="1" smtClean="0">
                          <a:latin typeface="Cambria Math" panose="02040503050406030204" pitchFamily="18" charset="0"/>
                        </a:rPr>
                        <m:t>𝑁</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𝑁</m:t>
                              </m:r>
                            </m:num>
                            <m:den>
                              <m:r>
                                <a:rPr lang="en-US" sz="2600" b="1" i="1" smtClean="0">
                                  <a:solidFill>
                                    <a:srgbClr val="C00000"/>
                                  </a:solidFill>
                                  <a:latin typeface="Cambria Math" panose="02040503050406030204" pitchFamily="18" charset="0"/>
                                </a:rPr>
                                <m:t>𝑲</m:t>
                              </m:r>
                            </m:den>
                          </m:f>
                        </m:e>
                      </m:d>
                    </m:oMath>
                  </m:oMathPara>
                </a14:m>
                <a:endParaRPr lang="en-US" sz="2600" dirty="0"/>
              </a:p>
            </p:txBody>
          </p:sp>
        </mc:Choice>
        <mc:Fallback xmlns="">
          <p:sp>
            <p:nvSpPr>
              <p:cNvPr id="3" name="TextBox 2">
                <a:extLst>
                  <a:ext uri="{FF2B5EF4-FFF2-40B4-BE49-F238E27FC236}">
                    <a16:creationId xmlns:a16="http://schemas.microsoft.com/office/drawing/2014/main" id="{678810EC-F4FC-C2A1-7248-033500BE83B2}"/>
                  </a:ext>
                </a:extLst>
              </p:cNvPr>
              <p:cNvSpPr txBox="1">
                <a:spLocks noRot="1" noChangeAspect="1" noMove="1" noResize="1" noEditPoints="1" noAdjustHandles="1" noChangeArrowheads="1" noChangeShapeType="1" noTextEdit="1"/>
              </p:cNvSpPr>
              <p:nvPr/>
            </p:nvSpPr>
            <p:spPr>
              <a:xfrm>
                <a:off x="484102" y="5704035"/>
                <a:ext cx="3089564" cy="768224"/>
              </a:xfrm>
              <a:prstGeom prst="rect">
                <a:avLst/>
              </a:prstGeom>
              <a:blipFill>
                <a:blip r:embed="rId4"/>
                <a:stretch>
                  <a:fillRect t="-163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7E56332A-61CC-D028-CC4A-6194DE94B80A}"/>
                  </a:ext>
                </a:extLst>
              </p:cNvPr>
              <p:cNvSpPr txBox="1">
                <a:spLocks/>
              </p:cNvSpPr>
              <p:nvPr/>
            </p:nvSpPr>
            <p:spPr>
              <a:xfrm>
                <a:off x="2638893" y="5630183"/>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AE49B5"/>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chemeClr val="accent6">
                        <a:lumMod val="75000"/>
                      </a:schemeClr>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7E56332A-61CC-D028-CC4A-6194DE94B80A}"/>
                  </a:ext>
                </a:extLst>
              </p:cNvPr>
              <p:cNvSpPr txBox="1">
                <a:spLocks noRot="1" noChangeAspect="1" noMove="1" noResize="1" noEditPoints="1" noAdjustHandles="1" noChangeArrowheads="1" noChangeShapeType="1" noTextEdit="1"/>
              </p:cNvSpPr>
              <p:nvPr/>
            </p:nvSpPr>
            <p:spPr>
              <a:xfrm>
                <a:off x="2638893" y="5630183"/>
                <a:ext cx="11374582" cy="799090"/>
              </a:xfrm>
              <a:prstGeom prst="rect">
                <a:avLst/>
              </a:prstGeom>
              <a:blipFill>
                <a:blip r:embed="rId5"/>
                <a:stretch>
                  <a:fillRect/>
                </a:stretch>
              </a:blipFill>
            </p:spPr>
            <p:txBody>
              <a:bodyPr/>
              <a:lstStyle/>
              <a:p>
                <a:r>
                  <a:rPr lang="en-US">
                    <a:noFill/>
                  </a:rPr>
                  <a:t> </a:t>
                </a:r>
              </a:p>
            </p:txBody>
          </p:sp>
        </mc:Fallback>
      </mc:AlternateContent>
      <p:pic>
        <p:nvPicPr>
          <p:cNvPr id="13" name="Picture 12" descr="Chart&#10;&#10;Description automatically generated">
            <a:extLst>
              <a:ext uri="{FF2B5EF4-FFF2-40B4-BE49-F238E27FC236}">
                <a16:creationId xmlns:a16="http://schemas.microsoft.com/office/drawing/2014/main" id="{BC02601C-2E4B-C6D5-8829-24D6F4115A85}"/>
              </a:ext>
            </a:extLst>
          </p:cNvPr>
          <p:cNvPicPr>
            <a:picLocks noChangeAspect="1"/>
          </p:cNvPicPr>
          <p:nvPr/>
        </p:nvPicPr>
        <p:blipFill>
          <a:blip r:embed="rId6"/>
          <a:stretch>
            <a:fillRect/>
          </a:stretch>
        </p:blipFill>
        <p:spPr>
          <a:xfrm>
            <a:off x="220866" y="2584982"/>
            <a:ext cx="4157171" cy="3119053"/>
          </a:xfrm>
          <a:prstGeom prst="rect">
            <a:avLst/>
          </a:prstGeom>
        </p:spPr>
      </p:pic>
      <p:sp>
        <p:nvSpPr>
          <p:cNvPr id="14" name="Title 1">
            <a:extLst>
              <a:ext uri="{FF2B5EF4-FFF2-40B4-BE49-F238E27FC236}">
                <a16:creationId xmlns:a16="http://schemas.microsoft.com/office/drawing/2014/main" id="{1E5593BB-4F67-4602-AF12-C91E8C8E969C}"/>
              </a:ext>
            </a:extLst>
          </p:cNvPr>
          <p:cNvSpPr txBox="1">
            <a:spLocks/>
          </p:cNvSpPr>
          <p:nvPr/>
        </p:nvSpPr>
        <p:spPr>
          <a:xfrm>
            <a:off x="186229" y="1609191"/>
            <a:ext cx="1842655"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a:t>
            </a:r>
          </a:p>
        </p:txBody>
      </p:sp>
      <p:sp>
        <p:nvSpPr>
          <p:cNvPr id="15" name="Title 1">
            <a:extLst>
              <a:ext uri="{FF2B5EF4-FFF2-40B4-BE49-F238E27FC236}">
                <a16:creationId xmlns:a16="http://schemas.microsoft.com/office/drawing/2014/main" id="{785A11BE-B81F-BFE8-41C1-82BDB244DECD}"/>
              </a:ext>
            </a:extLst>
          </p:cNvPr>
          <p:cNvSpPr txBox="1">
            <a:spLocks/>
          </p:cNvSpPr>
          <p:nvPr/>
        </p:nvSpPr>
        <p:spPr>
          <a:xfrm>
            <a:off x="2111215" y="994481"/>
            <a:ext cx="2695516"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K-selected </a:t>
            </a:r>
            <a:r>
              <a:rPr lang="en-US" sz="2800" dirty="0">
                <a:latin typeface="+mn-lt"/>
              </a:rPr>
              <a:t>species</a:t>
            </a:r>
            <a:endParaRPr lang="en-US" sz="2800" i="1" dirty="0">
              <a:latin typeface="+mn-lt"/>
            </a:endParaRPr>
          </a:p>
        </p:txBody>
      </p:sp>
      <p:cxnSp>
        <p:nvCxnSpPr>
          <p:cNvPr id="17" name="Straight Arrow Connector 16">
            <a:extLst>
              <a:ext uri="{FF2B5EF4-FFF2-40B4-BE49-F238E27FC236}">
                <a16:creationId xmlns:a16="http://schemas.microsoft.com/office/drawing/2014/main" id="{66876B78-F50D-A902-1A4D-301748F17779}"/>
              </a:ext>
            </a:extLst>
          </p:cNvPr>
          <p:cNvCxnSpPr>
            <a:cxnSpLocks/>
          </p:cNvCxnSpPr>
          <p:nvPr/>
        </p:nvCxnSpPr>
        <p:spPr>
          <a:xfrm>
            <a:off x="942109" y="2584982"/>
            <a:ext cx="290946" cy="12804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6EAD1A-EE40-06D3-DABE-2F11223A33E3}"/>
              </a:ext>
            </a:extLst>
          </p:cNvPr>
          <p:cNvCxnSpPr>
            <a:cxnSpLocks/>
          </p:cNvCxnSpPr>
          <p:nvPr/>
        </p:nvCxnSpPr>
        <p:spPr>
          <a:xfrm flipH="1">
            <a:off x="3246491" y="1856414"/>
            <a:ext cx="424964" cy="79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121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05"/>
          <a:stretch/>
        </p:blipFill>
        <p:spPr bwMode="auto">
          <a:xfrm>
            <a:off x="1423554" y="1702676"/>
            <a:ext cx="9081655" cy="435623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p:spTree>
    <p:extLst>
      <p:ext uri="{BB962C8B-B14F-4D97-AF65-F5344CB8AC3E}">
        <p14:creationId xmlns:p14="http://schemas.microsoft.com/office/powerpoint/2010/main" val="207133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11"/>
          <a:stretch/>
        </p:blipFill>
        <p:spPr bwMode="auto">
          <a:xfrm>
            <a:off x="1423554" y="1713186"/>
            <a:ext cx="9081655" cy="43457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771BAC0-8D94-F1F6-C596-E03BB35D1064}"/>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AE49B5"/>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chemeClr val="accent6">
                        <a:lumMod val="75000"/>
                      </a:schemeClr>
                    </a:solidFill>
                    <a:latin typeface="+mn-lt"/>
                  </a:rPr>
                  <a:t>K-selected</a:t>
                </a:r>
                <a:r>
                  <a:rPr lang="en-US" sz="2800" i="1" dirty="0">
                    <a:latin typeface="+mn-lt"/>
                  </a:rPr>
                  <a:t>” species.</a:t>
                </a:r>
              </a:p>
            </p:txBody>
          </p:sp>
        </mc:Choice>
        <mc:Fallback xmlns="">
          <p:sp>
            <p:nvSpPr>
              <p:cNvPr id="2" name="Title 1">
                <a:extLst>
                  <a:ext uri="{FF2B5EF4-FFF2-40B4-BE49-F238E27FC236}">
                    <a16:creationId xmlns:a16="http://schemas.microsoft.com/office/drawing/2014/main" id="{6771BAC0-8D94-F1F6-C596-E03BB35D1064}"/>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616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6C5A3-B290-BE62-1EE2-C83B26AFE26A}"/>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Succession also occurs in microbial systems.</a:t>
            </a:r>
          </a:p>
        </p:txBody>
      </p:sp>
      <p:pic>
        <p:nvPicPr>
          <p:cNvPr id="22530" name="Picture 2">
            <a:extLst>
              <a:ext uri="{FF2B5EF4-FFF2-40B4-BE49-F238E27FC236}">
                <a16:creationId xmlns:a16="http://schemas.microsoft.com/office/drawing/2014/main" id="{F54748DD-3D43-776F-B365-50D93E21A60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33" t="57132" r="37054"/>
          <a:stretch/>
        </p:blipFill>
        <p:spPr bwMode="auto">
          <a:xfrm>
            <a:off x="272584" y="2330001"/>
            <a:ext cx="3868939" cy="29037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graphical user interface&#10;&#10;Description automatically generated">
            <a:extLst>
              <a:ext uri="{FF2B5EF4-FFF2-40B4-BE49-F238E27FC236}">
                <a16:creationId xmlns:a16="http://schemas.microsoft.com/office/drawing/2014/main" id="{22BF5DEF-0BEE-7418-7777-FD1649B4B6A2}"/>
              </a:ext>
            </a:extLst>
          </p:cNvPr>
          <p:cNvPicPr>
            <a:picLocks noChangeAspect="1"/>
          </p:cNvPicPr>
          <p:nvPr/>
        </p:nvPicPr>
        <p:blipFill rotWithShape="1">
          <a:blip r:embed="rId4"/>
          <a:srcRect t="7002" r="50450" b="1030"/>
          <a:stretch/>
        </p:blipFill>
        <p:spPr>
          <a:xfrm>
            <a:off x="4123524" y="2225452"/>
            <a:ext cx="3868939" cy="3320690"/>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9E9E01B1-5D5E-DFE8-01EE-E7AC6514D68F}"/>
              </a:ext>
            </a:extLst>
          </p:cNvPr>
          <p:cNvPicPr>
            <a:picLocks noChangeAspect="1"/>
          </p:cNvPicPr>
          <p:nvPr/>
        </p:nvPicPr>
        <p:blipFill rotWithShape="1">
          <a:blip r:embed="rId4"/>
          <a:srcRect l="52744" t="7002" b="6786"/>
          <a:stretch/>
        </p:blipFill>
        <p:spPr>
          <a:xfrm>
            <a:off x="8229599" y="2225452"/>
            <a:ext cx="3689817" cy="3112871"/>
          </a:xfrm>
          <a:prstGeom prst="rect">
            <a:avLst/>
          </a:prstGeom>
        </p:spPr>
      </p:pic>
      <p:sp>
        <p:nvSpPr>
          <p:cNvPr id="8" name="Title 1">
            <a:extLst>
              <a:ext uri="{FF2B5EF4-FFF2-40B4-BE49-F238E27FC236}">
                <a16:creationId xmlns:a16="http://schemas.microsoft.com/office/drawing/2014/main" id="{542F4229-38BA-3C1D-47A3-DB5289F2C095}"/>
              </a:ext>
            </a:extLst>
          </p:cNvPr>
          <p:cNvSpPr txBox="1">
            <a:spLocks/>
          </p:cNvSpPr>
          <p:nvPr/>
        </p:nvSpPr>
        <p:spPr>
          <a:xfrm>
            <a:off x="2479963" y="910782"/>
            <a:ext cx="7841674"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Here, the “</a:t>
            </a:r>
            <a:r>
              <a:rPr lang="en-US" sz="2600" b="1" i="1" dirty="0">
                <a:solidFill>
                  <a:schemeClr val="accent6">
                    <a:lumMod val="75000"/>
                  </a:schemeClr>
                </a:solidFill>
                <a:latin typeface="+mn-lt"/>
              </a:rPr>
              <a:t>K-selected</a:t>
            </a:r>
            <a:r>
              <a:rPr lang="en-US" sz="2600" dirty="0">
                <a:latin typeface="+mn-lt"/>
              </a:rPr>
              <a:t>” superior competitor eventually replaces the “</a:t>
            </a:r>
            <a:r>
              <a:rPr lang="en-US" sz="2600" b="1" i="1" dirty="0">
                <a:solidFill>
                  <a:srgbClr val="AE49B5"/>
                </a:solidFill>
                <a:latin typeface="+mn-lt"/>
              </a:rPr>
              <a:t>r-selected</a:t>
            </a:r>
            <a:r>
              <a:rPr lang="en-US" sz="2600" dirty="0">
                <a:latin typeface="+mn-lt"/>
              </a:rPr>
              <a:t>” fast colonizer.</a:t>
            </a:r>
          </a:p>
        </p:txBody>
      </p:sp>
      <p:sp>
        <p:nvSpPr>
          <p:cNvPr id="9" name="TextBox 8">
            <a:extLst>
              <a:ext uri="{FF2B5EF4-FFF2-40B4-BE49-F238E27FC236}">
                <a16:creationId xmlns:a16="http://schemas.microsoft.com/office/drawing/2014/main" id="{BF9C30F1-A221-3608-9621-C4E3CD840D4D}"/>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Wetherington</a:t>
            </a:r>
            <a:r>
              <a:rPr lang="en-US" sz="1600" dirty="0">
                <a:cs typeface="Franklin Gothic Medium"/>
              </a:rPr>
              <a:t> et al. 2022. </a:t>
            </a:r>
            <a:r>
              <a:rPr lang="en-US" sz="1600" i="1" dirty="0">
                <a:cs typeface="Franklin Gothic Medium"/>
              </a:rPr>
              <a:t>BMC Biology</a:t>
            </a:r>
            <a:endParaRPr lang="en-US" sz="1600" dirty="0">
              <a:cs typeface="Franklin Gothic Medium"/>
            </a:endParaRPr>
          </a:p>
        </p:txBody>
      </p:sp>
    </p:spTree>
    <p:extLst>
      <p:ext uri="{BB962C8B-B14F-4D97-AF65-F5344CB8AC3E}">
        <p14:creationId xmlns:p14="http://schemas.microsoft.com/office/powerpoint/2010/main" val="2059999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9, Ecology Lecture 8</a:t>
            </a:r>
          </a:p>
          <a:p>
            <a:r>
              <a:rPr lang="en-US" dirty="0"/>
              <a:t>Cara Brook</a:t>
            </a:r>
          </a:p>
          <a:p>
            <a:r>
              <a:rPr lang="en-US" dirty="0"/>
              <a:t>March 6, 2025</a:t>
            </a:r>
          </a:p>
        </p:txBody>
      </p:sp>
      <p:sp>
        <p:nvSpPr>
          <p:cNvPr id="4" name="TextBox 3">
            <a:extLst>
              <a:ext uri="{FF2B5EF4-FFF2-40B4-BE49-F238E27FC236}">
                <a16:creationId xmlns:a16="http://schemas.microsoft.com/office/drawing/2014/main" id="{8FF7F404-53BA-89AF-A737-03969052577C}"/>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solidFill>
                  <a:srgbClr val="C00000"/>
                </a:solidFill>
              </a:rPr>
              <a:t>Thursday</a:t>
            </a:r>
            <a:r>
              <a:rPr lang="en-US" sz="2200" b="1" dirty="0"/>
              <a:t>, March 6, 2025</a:t>
            </a:r>
          </a:p>
          <a:p>
            <a:pPr algn="ctr"/>
            <a:r>
              <a:rPr lang="en-US" sz="2200" b="1" dirty="0"/>
              <a:t>4-5pm</a:t>
            </a:r>
          </a:p>
          <a:p>
            <a:pPr algn="ctr"/>
            <a:r>
              <a:rPr lang="en-US" sz="2200" b="1" i="1" dirty="0"/>
              <a:t>See link in Canvas!</a:t>
            </a:r>
          </a:p>
          <a:p>
            <a:pPr algn="ctr"/>
            <a:endParaRPr lang="en-US" dirty="0"/>
          </a:p>
        </p:txBody>
      </p:sp>
    </p:spTree>
    <p:extLst>
      <p:ext uri="{BB962C8B-B14F-4D97-AF65-F5344CB8AC3E}">
        <p14:creationId xmlns:p14="http://schemas.microsoft.com/office/powerpoint/2010/main" val="3021402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22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3"/>
          <a:srcRect t="51635"/>
          <a:stretch/>
        </p:blipFill>
        <p:spPr>
          <a:xfrm>
            <a:off x="2990273" y="5399139"/>
            <a:ext cx="2946400" cy="1431156"/>
          </a:xfrm>
          <a:prstGeom prst="rect">
            <a:avLst/>
          </a:prstGeom>
        </p:spPr>
      </p:pic>
    </p:spTree>
    <p:extLst>
      <p:ext uri="{BB962C8B-B14F-4D97-AF65-F5344CB8AC3E}">
        <p14:creationId xmlns:p14="http://schemas.microsoft.com/office/powerpoint/2010/main" val="337580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469015"/>
            <a:ext cx="6096000" cy="2677656"/>
          </a:xfrm>
          <a:prstGeom prst="rect">
            <a:avLst/>
          </a:prstGeom>
          <a:noFill/>
        </p:spPr>
        <p:txBody>
          <a:bodyPr wrap="square">
            <a:spAutoFit/>
          </a:bodyPr>
          <a:lstStyle/>
          <a:p>
            <a:pPr marL="457200" indent="-457200">
              <a:buFont typeface="Arial" panose="020B0604020202020204" pitchFamily="34" charset="0"/>
              <a:buChar char="•"/>
            </a:pPr>
            <a:r>
              <a:rPr lang="en-US" sz="2800" dirty="0"/>
              <a:t>Henry Gleason (1926) argued instead that chance favored the dispersal of nearby species into available habitat for succession, leading to </a:t>
            </a:r>
            <a:r>
              <a:rPr lang="en-US" sz="2800" b="1" dirty="0">
                <a:solidFill>
                  <a:srgbClr val="C00000"/>
                </a:solidFill>
              </a:rPr>
              <a:t>stochastic</a:t>
            </a:r>
            <a:r>
              <a:rPr lang="en-US" sz="2800" dirty="0"/>
              <a:t> assembly of communities</a:t>
            </a:r>
          </a:p>
          <a:p>
            <a:pPr marL="457200" indent="-457200">
              <a:buFont typeface="Arial" panose="020B0604020202020204" pitchFamily="34" charset="0"/>
              <a:buChar char="•"/>
            </a:pPr>
            <a:r>
              <a:rPr lang="en-US" sz="2800" dirty="0"/>
              <a:t>Closer to Cowles’ original thinking</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3"/>
          <a:srcRect t="51635"/>
          <a:stretch/>
        </p:blipFill>
        <p:spPr>
          <a:xfrm>
            <a:off x="2990273" y="5399139"/>
            <a:ext cx="2946400" cy="1431156"/>
          </a:xfrm>
          <a:prstGeom prst="rect">
            <a:avLst/>
          </a:prstGeom>
        </p:spPr>
      </p:pic>
      <p:pic>
        <p:nvPicPr>
          <p:cNvPr id="10" name="Content Placeholder 4" descr="Graphical user interface, application&#10;&#10;Description automatically generated">
            <a:extLst>
              <a:ext uri="{FF2B5EF4-FFF2-40B4-BE49-F238E27FC236}">
                <a16:creationId xmlns:a16="http://schemas.microsoft.com/office/drawing/2014/main" id="{51F99B76-2B67-BA54-443A-953AC9107E0B}"/>
              </a:ext>
            </a:extLst>
          </p:cNvPr>
          <p:cNvPicPr>
            <a:picLocks noChangeAspect="1"/>
          </p:cNvPicPr>
          <p:nvPr/>
        </p:nvPicPr>
        <p:blipFill rotWithShape="1">
          <a:blip r:embed="rId3"/>
          <a:srcRect b="51635"/>
          <a:stretch/>
        </p:blipFill>
        <p:spPr>
          <a:xfrm>
            <a:off x="7243870" y="4502077"/>
            <a:ext cx="3651853" cy="1773815"/>
          </a:xfrm>
          <a:prstGeom prst="rect">
            <a:avLst/>
          </a:prstGeom>
        </p:spPr>
      </p:pic>
    </p:spTree>
    <p:extLst>
      <p:ext uri="{BB962C8B-B14F-4D97-AF65-F5344CB8AC3E}">
        <p14:creationId xmlns:p14="http://schemas.microsoft.com/office/powerpoint/2010/main" val="77807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A62E3F20-E4A2-9E73-2EA2-43F6FA4EC917}"/>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A62E3F20-E4A2-9E73-2EA2-43F6FA4EC91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249487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spTree>
    <p:extLst>
      <p:ext uri="{BB962C8B-B14F-4D97-AF65-F5344CB8AC3E}">
        <p14:creationId xmlns:p14="http://schemas.microsoft.com/office/powerpoint/2010/main" val="1334405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1328602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Tree>
    <p:extLst>
      <p:ext uri="{BB962C8B-B14F-4D97-AF65-F5344CB8AC3E}">
        <p14:creationId xmlns:p14="http://schemas.microsoft.com/office/powerpoint/2010/main" val="31673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761465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2470A0-1859-0837-53A8-C7B944770931}"/>
              </a:ext>
            </a:extLst>
          </p:cNvPr>
          <p:cNvCxnSpPr>
            <a:cxnSpLocks/>
            <a:stCxn id="14" idx="0"/>
          </p:cNvCxnSpPr>
          <p:nvPr/>
        </p:nvCxnSpPr>
        <p:spPr>
          <a:xfrm flipV="1">
            <a:off x="2021709" y="2969744"/>
            <a:ext cx="0" cy="1631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
        <p:nvSpPr>
          <p:cNvPr id="14" name="TextBox 13">
            <a:extLst>
              <a:ext uri="{FF2B5EF4-FFF2-40B4-BE49-F238E27FC236}">
                <a16:creationId xmlns:a16="http://schemas.microsoft.com/office/drawing/2014/main" id="{A16EF665-F199-2C39-6CF4-6DB2A81D876C}"/>
              </a:ext>
            </a:extLst>
          </p:cNvPr>
          <p:cNvSpPr txBox="1"/>
          <p:nvPr/>
        </p:nvSpPr>
        <p:spPr>
          <a:xfrm>
            <a:off x="1047213" y="4601216"/>
            <a:ext cx="1948991" cy="1569660"/>
          </a:xfrm>
          <a:prstGeom prst="rect">
            <a:avLst/>
          </a:prstGeom>
          <a:noFill/>
        </p:spPr>
        <p:txBody>
          <a:bodyPr wrap="square" rtlCol="0">
            <a:spAutoFit/>
          </a:bodyPr>
          <a:lstStyle/>
          <a:p>
            <a:pPr algn="ctr"/>
            <a:r>
              <a:rPr lang="en-US" sz="1600" dirty="0">
                <a:cs typeface="Franklin Gothic Medium"/>
              </a:rPr>
              <a:t>constant based on unit of area </a:t>
            </a:r>
          </a:p>
          <a:p>
            <a:pPr algn="ctr"/>
            <a:r>
              <a:rPr lang="en-US" sz="1600" dirty="0">
                <a:cs typeface="Franklin Gothic Medium"/>
              </a:rPr>
              <a:t>(standardizes to expected number of species per single unit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2043266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395980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8</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a:bodyPr>
          <a:lstStyle/>
          <a:p>
            <a:pPr marL="0" indent="0">
              <a:buNone/>
            </a:pPr>
            <a:r>
              <a:rPr lang="en-US" i="1" dirty="0"/>
              <a:t>You should be able to:</a:t>
            </a:r>
          </a:p>
          <a:p>
            <a:pPr algn="l" rtl="0" fontAlgn="base">
              <a:buFont typeface="Arial" panose="020B0604020202020204" pitchFamily="34" charset="0"/>
              <a:buChar char="•"/>
            </a:pPr>
            <a:r>
              <a:rPr lang="en-US" dirty="0"/>
              <a:t>Given a model diagram, recognize if the disease is transmitted directly or has a vector or animal reservoir</a:t>
            </a:r>
          </a:p>
          <a:p>
            <a:pPr algn="l" rtl="0" fontAlgn="base">
              <a:buFont typeface="Arial" panose="020B0604020202020204" pitchFamily="34" charset="0"/>
              <a:buChar char="•"/>
            </a:pPr>
            <a:r>
              <a:rPr lang="en-US" dirty="0"/>
              <a:t>Identify a reservoir, zoonosis, spillover, or spillback in a description or diagram</a:t>
            </a:r>
          </a:p>
          <a:p>
            <a:pPr algn="l" rtl="0" fontAlgn="base">
              <a:buFont typeface="Arial" panose="020B0604020202020204" pitchFamily="34" charset="0"/>
              <a:buChar char="•"/>
            </a:pPr>
            <a:r>
              <a:rPr lang="en-US" dirty="0"/>
              <a:t>Explain the virulence-transmission tradeoff</a:t>
            </a:r>
          </a:p>
          <a:p>
            <a:pPr algn="l" rtl="0" fontAlgn="base">
              <a:buFont typeface="Arial" panose="020B0604020202020204" pitchFamily="34" charset="0"/>
              <a:buChar char="•"/>
            </a:pPr>
            <a:r>
              <a:rPr lang="en-US" dirty="0"/>
              <a:t>Explain/recognize a dilution effect</a:t>
            </a:r>
          </a:p>
          <a:p>
            <a:pPr algn="l" rtl="0" fontAlgn="base">
              <a:buFont typeface="Arial" panose="020B0604020202020204" pitchFamily="34" charset="0"/>
              <a:buChar char="•"/>
            </a:pPr>
            <a:r>
              <a:rPr lang="en-US" dirty="0"/>
              <a:t>Understand </a:t>
            </a:r>
            <a:r>
              <a:rPr lang="en-US" dirty="0" err="1"/>
              <a:t>zooprophyllaxis</a:t>
            </a:r>
            <a:endParaRPr lang="en-US" dirty="0"/>
          </a:p>
          <a:p>
            <a:pPr algn="l" rtl="0" fontAlgn="base">
              <a:buFont typeface="Arial" panose="020B0604020202020204" pitchFamily="34" charset="0"/>
              <a:buChar char="•"/>
            </a:pPr>
            <a:endParaRPr lang="en-US" dirty="0"/>
          </a:p>
          <a:p>
            <a:pPr algn="l" rtl="0" fontAlgn="base">
              <a:buFont typeface="Arial" panose="020B0604020202020204" pitchFamily="34" charset="0"/>
              <a:buChar char="•"/>
            </a:pPr>
            <a:endParaRPr lang="en-US" dirty="0"/>
          </a:p>
        </p:txBody>
      </p:sp>
    </p:spTree>
    <p:extLst>
      <p:ext uri="{BB962C8B-B14F-4D97-AF65-F5344CB8AC3E}">
        <p14:creationId xmlns:p14="http://schemas.microsoft.com/office/powerpoint/2010/main" val="3424939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pic>
        <p:nvPicPr>
          <p:cNvPr id="7" name="Picture 6" descr="Diagram&#10;&#10;Description automatically generated">
            <a:extLst>
              <a:ext uri="{FF2B5EF4-FFF2-40B4-BE49-F238E27FC236}">
                <a16:creationId xmlns:a16="http://schemas.microsoft.com/office/drawing/2014/main" id="{F5C332EC-B52B-9D6E-6DB8-117D273394EB}"/>
              </a:ext>
            </a:extLst>
          </p:cNvPr>
          <p:cNvPicPr>
            <a:picLocks noChangeAspect="1"/>
          </p:cNvPicPr>
          <p:nvPr/>
        </p:nvPicPr>
        <p:blipFill>
          <a:blip r:embed="rId3"/>
          <a:stretch>
            <a:fillRect/>
          </a:stretch>
        </p:blipFill>
        <p:spPr>
          <a:xfrm>
            <a:off x="5438655" y="1619951"/>
            <a:ext cx="5177824" cy="2510756"/>
          </a:xfrm>
          <a:prstGeom prst="rect">
            <a:avLst/>
          </a:prstGeom>
        </p:spPr>
      </p:pic>
      <p:sp>
        <p:nvSpPr>
          <p:cNvPr id="8" name="TextBox 7">
            <a:extLst>
              <a:ext uri="{FF2B5EF4-FFF2-40B4-BE49-F238E27FC236}">
                <a16:creationId xmlns:a16="http://schemas.microsoft.com/office/drawing/2014/main" id="{5422F7A9-0716-5A1A-7B47-74DFFA3E4DCC}"/>
              </a:ext>
            </a:extLst>
          </p:cNvPr>
          <p:cNvSpPr txBox="1"/>
          <p:nvPr/>
        </p:nvSpPr>
        <p:spPr>
          <a:xfrm>
            <a:off x="5579590" y="1450674"/>
            <a:ext cx="3687462" cy="338554"/>
          </a:xfrm>
          <a:prstGeom prst="rect">
            <a:avLst/>
          </a:prstGeom>
          <a:noFill/>
        </p:spPr>
        <p:txBody>
          <a:bodyPr wrap="square" rtlCol="0">
            <a:spAutoFit/>
          </a:bodyPr>
          <a:lstStyle/>
          <a:p>
            <a:pPr algn="r"/>
            <a:r>
              <a:rPr lang="en-US" sz="1600" b="1" dirty="0">
                <a:cs typeface="Franklin Gothic Medium"/>
              </a:rPr>
              <a:t>Plant species of the Galapagos islands</a:t>
            </a:r>
          </a:p>
        </p:txBody>
      </p:sp>
      <p:pic>
        <p:nvPicPr>
          <p:cNvPr id="10" name="Picture 9" descr="A picture containing text, antenna&#10;&#10;Description automatically generated">
            <a:extLst>
              <a:ext uri="{FF2B5EF4-FFF2-40B4-BE49-F238E27FC236}">
                <a16:creationId xmlns:a16="http://schemas.microsoft.com/office/drawing/2014/main" id="{DB5822DD-A522-F837-132A-1AE9087C8BB6}"/>
              </a:ext>
            </a:extLst>
          </p:cNvPr>
          <p:cNvPicPr>
            <a:picLocks noChangeAspect="1"/>
          </p:cNvPicPr>
          <p:nvPr/>
        </p:nvPicPr>
        <p:blipFill rotWithShape="1">
          <a:blip r:embed="rId4"/>
          <a:srcRect t="12037"/>
          <a:stretch/>
        </p:blipFill>
        <p:spPr>
          <a:xfrm>
            <a:off x="5430279" y="4252724"/>
            <a:ext cx="5923521" cy="2605276"/>
          </a:xfrm>
          <a:prstGeom prst="rect">
            <a:avLst/>
          </a:prstGeom>
        </p:spPr>
      </p:pic>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
        <p:nvSpPr>
          <p:cNvPr id="12" name="TextBox 11">
            <a:extLst>
              <a:ext uri="{FF2B5EF4-FFF2-40B4-BE49-F238E27FC236}">
                <a16:creationId xmlns:a16="http://schemas.microsoft.com/office/drawing/2014/main" id="{AA1C64F9-3531-F595-FB11-7D96E1041CE1}"/>
              </a:ext>
            </a:extLst>
          </p:cNvPr>
          <p:cNvSpPr txBox="1"/>
          <p:nvPr/>
        </p:nvSpPr>
        <p:spPr>
          <a:xfrm>
            <a:off x="5579590" y="4259065"/>
            <a:ext cx="4395916" cy="338554"/>
          </a:xfrm>
          <a:prstGeom prst="rect">
            <a:avLst/>
          </a:prstGeom>
          <a:noFill/>
        </p:spPr>
        <p:txBody>
          <a:bodyPr wrap="square" rtlCol="0">
            <a:spAutoFit/>
          </a:bodyPr>
          <a:lstStyle/>
          <a:p>
            <a:pPr algn="r"/>
            <a:r>
              <a:rPr lang="en-US" sz="1600" b="1" dirty="0">
                <a:cs typeface="Franklin Gothic Medium"/>
              </a:rPr>
              <a:t>Bird species of Madagascar and the Comoros</a:t>
            </a:r>
          </a:p>
        </p:txBody>
      </p:sp>
      <p:sp>
        <p:nvSpPr>
          <p:cNvPr id="9" name="Content Placeholder 2">
            <a:extLst>
              <a:ext uri="{FF2B5EF4-FFF2-40B4-BE49-F238E27FC236}">
                <a16:creationId xmlns:a16="http://schemas.microsoft.com/office/drawing/2014/main" id="{7B18CCA9-AFE1-627A-54C4-EDB2766905DB}"/>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406388-1C72-BFB7-BB60-2C62C77CD65E}"/>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13" name="TextBox 12">
                <a:extLst>
                  <a:ext uri="{FF2B5EF4-FFF2-40B4-BE49-F238E27FC236}">
                    <a16:creationId xmlns:a16="http://schemas.microsoft.com/office/drawing/2014/main" id="{4B406388-1C72-BFB7-BB60-2C62C77CD65E}"/>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5"/>
                <a:stretch>
                  <a:fillRect l="-6936" b="-4444"/>
                </a:stretch>
              </a:blipFill>
            </p:spPr>
            <p:txBody>
              <a:bodyPr/>
              <a:lstStyle/>
              <a:p>
                <a:r>
                  <a:rPr lang="en-US">
                    <a:noFill/>
                  </a:rPr>
                  <a:t> </a:t>
                </a:r>
              </a:p>
            </p:txBody>
          </p:sp>
        </mc:Fallback>
      </mc:AlternateContent>
    </p:spTree>
    <p:extLst>
      <p:ext uri="{BB962C8B-B14F-4D97-AF65-F5344CB8AC3E}">
        <p14:creationId xmlns:p14="http://schemas.microsoft.com/office/powerpoint/2010/main" val="1867508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3"/>
                <a:stretch>
                  <a:fillRect l="-6936" b="-444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Newmark 1986. </a:t>
            </a:r>
            <a:r>
              <a:rPr lang="en-US" sz="1600" i="1" dirty="0">
                <a:cs typeface="Franklin Gothic Medium"/>
              </a:rPr>
              <a:t>Biological Journal of the Linnean Society.</a:t>
            </a:r>
            <a:endParaRPr lang="en-US" sz="1600" dirty="0">
              <a:cs typeface="Franklin Gothic Medium"/>
            </a:endParaRPr>
          </a:p>
        </p:txBody>
      </p:sp>
      <p:pic>
        <p:nvPicPr>
          <p:cNvPr id="13" name="Picture 12" descr="Chart, scatter chart&#10;&#10;Description automatically generated">
            <a:extLst>
              <a:ext uri="{FF2B5EF4-FFF2-40B4-BE49-F238E27FC236}">
                <a16:creationId xmlns:a16="http://schemas.microsoft.com/office/drawing/2014/main" id="{A6F25CFA-BBD1-C8A9-BA65-4FEB1CA39B21}"/>
              </a:ext>
            </a:extLst>
          </p:cNvPr>
          <p:cNvPicPr>
            <a:picLocks noChangeAspect="1"/>
          </p:cNvPicPr>
          <p:nvPr/>
        </p:nvPicPr>
        <p:blipFill rotWithShape="1">
          <a:blip r:embed="rId4"/>
          <a:srcRect t="2468"/>
          <a:stretch/>
        </p:blipFill>
        <p:spPr>
          <a:xfrm>
            <a:off x="8369836" y="1800692"/>
            <a:ext cx="3687462" cy="4738509"/>
          </a:xfrm>
          <a:prstGeom prst="rect">
            <a:avLst/>
          </a:prstGeom>
        </p:spPr>
      </p:pic>
      <p:sp>
        <p:nvSpPr>
          <p:cNvPr id="14" name="TextBox 13">
            <a:extLst>
              <a:ext uri="{FF2B5EF4-FFF2-40B4-BE49-F238E27FC236}">
                <a16:creationId xmlns:a16="http://schemas.microsoft.com/office/drawing/2014/main" id="{BA355368-DC41-2569-6909-69B4AAC691A6}"/>
              </a:ext>
            </a:extLst>
          </p:cNvPr>
          <p:cNvSpPr txBox="1"/>
          <p:nvPr/>
        </p:nvSpPr>
        <p:spPr>
          <a:xfrm>
            <a:off x="6765788" y="1481893"/>
            <a:ext cx="3687462" cy="584775"/>
          </a:xfrm>
          <a:prstGeom prst="rect">
            <a:avLst/>
          </a:prstGeom>
          <a:noFill/>
        </p:spPr>
        <p:txBody>
          <a:bodyPr wrap="square" rtlCol="0">
            <a:spAutoFit/>
          </a:bodyPr>
          <a:lstStyle/>
          <a:p>
            <a:pPr algn="r"/>
            <a:r>
              <a:rPr lang="en-US" sz="1600" b="1" dirty="0">
                <a:cs typeface="Franklin Gothic Medium"/>
              </a:rPr>
              <a:t>Mammal species of western US national parks</a:t>
            </a:r>
          </a:p>
        </p:txBody>
      </p:sp>
      <p:pic>
        <p:nvPicPr>
          <p:cNvPr id="15" name="Picture 14" descr="Diagram&#10;&#10;Description automatically generated">
            <a:extLst>
              <a:ext uri="{FF2B5EF4-FFF2-40B4-BE49-F238E27FC236}">
                <a16:creationId xmlns:a16="http://schemas.microsoft.com/office/drawing/2014/main" id="{A80E2B7C-78E7-DF76-E265-32E0F01EFDC4}"/>
              </a:ext>
            </a:extLst>
          </p:cNvPr>
          <p:cNvPicPr>
            <a:picLocks noChangeAspect="1"/>
          </p:cNvPicPr>
          <p:nvPr/>
        </p:nvPicPr>
        <p:blipFill rotWithShape="1">
          <a:blip r:embed="rId5"/>
          <a:srcRect t="2161"/>
          <a:stretch/>
        </p:blipFill>
        <p:spPr>
          <a:xfrm>
            <a:off x="5459260" y="1872639"/>
            <a:ext cx="2935290" cy="4257310"/>
          </a:xfrm>
          <a:prstGeom prst="rect">
            <a:avLst/>
          </a:prstGeom>
        </p:spPr>
      </p:pic>
    </p:spTree>
    <p:extLst>
      <p:ext uri="{BB962C8B-B14F-4D97-AF65-F5344CB8AC3E}">
        <p14:creationId xmlns:p14="http://schemas.microsoft.com/office/powerpoint/2010/main" val="4072607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248033" y="209015"/>
            <a:ext cx="9106930" cy="18563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We can use the </a:t>
            </a:r>
            <a:r>
              <a:rPr lang="en-US" sz="3200" b="1" dirty="0">
                <a:solidFill>
                  <a:srgbClr val="C00000"/>
                </a:solidFill>
                <a:latin typeface="+mn-lt"/>
              </a:rPr>
              <a:t>species-area relationship</a:t>
            </a:r>
            <a:r>
              <a:rPr lang="en-US" sz="3200" dirty="0">
                <a:latin typeface="+mn-lt"/>
              </a:rPr>
              <a:t> (</a:t>
            </a:r>
            <a:r>
              <a:rPr lang="en-US" sz="3200" b="1" dirty="0">
                <a:solidFill>
                  <a:srgbClr val="C00000"/>
                </a:solidFill>
                <a:latin typeface="+mn-lt"/>
              </a:rPr>
              <a:t>SAR</a:t>
            </a:r>
            <a:r>
              <a:rPr lang="en-US" sz="3200" dirty="0">
                <a:latin typeface="+mn-lt"/>
              </a:rPr>
              <a:t>) to build </a:t>
            </a:r>
            <a:r>
              <a:rPr lang="en-US" sz="3200" b="1" dirty="0">
                <a:solidFill>
                  <a:srgbClr val="C00000"/>
                </a:solidFill>
                <a:latin typeface="+mn-lt"/>
              </a:rPr>
              <a:t>species accumulation curves </a:t>
            </a:r>
            <a:r>
              <a:rPr lang="en-US" sz="3200" dirty="0">
                <a:latin typeface="+mn-lt"/>
              </a:rPr>
              <a:t>to understand if we have representatively sampled a population in field studies.</a:t>
            </a:r>
          </a:p>
        </p:txBody>
      </p:sp>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Thompson 2003. </a:t>
            </a:r>
            <a:r>
              <a:rPr lang="en-US" sz="1600" i="1" dirty="0">
                <a:cs typeface="Franklin Gothic Medium"/>
              </a:rPr>
              <a:t>Animal Ecology.</a:t>
            </a:r>
            <a:endParaRPr lang="en-US" sz="1600" dirty="0">
              <a:cs typeface="Franklin Gothic Medium"/>
            </a:endParaRPr>
          </a:p>
        </p:txBody>
      </p:sp>
      <p:pic>
        <p:nvPicPr>
          <p:cNvPr id="10" name="Picture 9" descr="Diagram&#10;&#10;Description automatically generated">
            <a:extLst>
              <a:ext uri="{FF2B5EF4-FFF2-40B4-BE49-F238E27FC236}">
                <a16:creationId xmlns:a16="http://schemas.microsoft.com/office/drawing/2014/main" id="{05379AF9-6B9E-B34F-1401-98745F06E30B}"/>
              </a:ext>
            </a:extLst>
          </p:cNvPr>
          <p:cNvPicPr>
            <a:picLocks noChangeAspect="1"/>
          </p:cNvPicPr>
          <p:nvPr/>
        </p:nvPicPr>
        <p:blipFill rotWithShape="1">
          <a:blip r:embed="rId3"/>
          <a:srcRect l="4908" t="5373" r="6409" b="2353"/>
          <a:stretch/>
        </p:blipFill>
        <p:spPr>
          <a:xfrm>
            <a:off x="3171361" y="2129230"/>
            <a:ext cx="5597610" cy="4628862"/>
          </a:xfrm>
          <a:prstGeom prst="rect">
            <a:avLst/>
          </a:prstGeom>
        </p:spPr>
      </p:pic>
      <p:pic>
        <p:nvPicPr>
          <p:cNvPr id="20482" name="Picture 2" descr="Make A Pitfall Trap - Raritan Headwaters">
            <a:extLst>
              <a:ext uri="{FF2B5EF4-FFF2-40B4-BE49-F238E27FC236}">
                <a16:creationId xmlns:a16="http://schemas.microsoft.com/office/drawing/2014/main" id="{EDAAADE5-B9F9-FDA1-62AD-9FE9DE680A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3" t="14076" r="14635"/>
          <a:stretch/>
        </p:blipFill>
        <p:spPr bwMode="auto">
          <a:xfrm>
            <a:off x="9020640" y="3663778"/>
            <a:ext cx="3034539" cy="27423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15" descr="Map&#10;&#10;Description automatically generated">
            <a:extLst>
              <a:ext uri="{FF2B5EF4-FFF2-40B4-BE49-F238E27FC236}">
                <a16:creationId xmlns:a16="http://schemas.microsoft.com/office/drawing/2014/main" id="{29BD09AA-2A3D-286A-F7AE-6D513BFD458C}"/>
              </a:ext>
            </a:extLst>
          </p:cNvPr>
          <p:cNvPicPr>
            <a:picLocks noChangeAspect="1"/>
          </p:cNvPicPr>
          <p:nvPr/>
        </p:nvPicPr>
        <p:blipFill>
          <a:blip r:embed="rId5"/>
          <a:stretch>
            <a:fillRect/>
          </a:stretch>
        </p:blipFill>
        <p:spPr>
          <a:xfrm>
            <a:off x="227810" y="2876341"/>
            <a:ext cx="2311400" cy="2832100"/>
          </a:xfrm>
          <a:prstGeom prst="rect">
            <a:avLst/>
          </a:prstGeom>
        </p:spPr>
      </p:pic>
      <p:sp>
        <p:nvSpPr>
          <p:cNvPr id="19" name="TextBox 18">
            <a:extLst>
              <a:ext uri="{FF2B5EF4-FFF2-40B4-BE49-F238E27FC236}">
                <a16:creationId xmlns:a16="http://schemas.microsoft.com/office/drawing/2014/main" id="{7B171221-AC64-5BA7-86A6-BA65892F62D6}"/>
              </a:ext>
            </a:extLst>
          </p:cNvPr>
          <p:cNvSpPr txBox="1"/>
          <p:nvPr/>
        </p:nvSpPr>
        <p:spPr>
          <a:xfrm>
            <a:off x="4692136" y="6406127"/>
            <a:ext cx="3369962"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individuals captured</a:t>
            </a:r>
          </a:p>
        </p:txBody>
      </p:sp>
      <p:sp>
        <p:nvSpPr>
          <p:cNvPr id="20" name="TextBox 19">
            <a:extLst>
              <a:ext uri="{FF2B5EF4-FFF2-40B4-BE49-F238E27FC236}">
                <a16:creationId xmlns:a16="http://schemas.microsoft.com/office/drawing/2014/main" id="{DFE6BA55-5207-74E2-C905-213A05EE95C8}"/>
              </a:ext>
            </a:extLst>
          </p:cNvPr>
          <p:cNvSpPr txBox="1"/>
          <p:nvPr/>
        </p:nvSpPr>
        <p:spPr>
          <a:xfrm rot="16200000">
            <a:off x="1895687" y="4123114"/>
            <a:ext cx="2726037"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species captured</a:t>
            </a:r>
          </a:p>
        </p:txBody>
      </p:sp>
    </p:spTree>
    <p:extLst>
      <p:ext uri="{BB962C8B-B14F-4D97-AF65-F5344CB8AC3E}">
        <p14:creationId xmlns:p14="http://schemas.microsoft.com/office/powerpoint/2010/main" val="2693420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B58BCF48-8C00-EFC0-62CB-45E30E42CE47}"/>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B58BCF48-8C00-EFC0-62CB-45E30E42CE4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111067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702" y="149661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42123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315" y="202125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3" name="Title 1">
            <a:extLst>
              <a:ext uri="{FF2B5EF4-FFF2-40B4-BE49-F238E27FC236}">
                <a16:creationId xmlns:a16="http://schemas.microsoft.com/office/drawing/2014/main" id="{1D4422AC-5B65-99E2-FC3E-079317F125F3}"/>
              </a:ext>
            </a:extLst>
          </p:cNvPr>
          <p:cNvSpPr txBox="1">
            <a:spLocks/>
          </p:cNvSpPr>
          <p:nvPr/>
        </p:nvSpPr>
        <p:spPr>
          <a:xfrm>
            <a:off x="778476" y="1256072"/>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This theory offers a null model for the number of species found in a given habitat, predictable from both the </a:t>
            </a:r>
            <a:r>
              <a:rPr lang="en-US" sz="2200" b="1" dirty="0">
                <a:solidFill>
                  <a:srgbClr val="C00000"/>
                </a:solidFill>
                <a:latin typeface="+mn-lt"/>
              </a:rPr>
              <a:t>size</a:t>
            </a:r>
            <a:r>
              <a:rPr lang="en-US" sz="2200" dirty="0">
                <a:latin typeface="+mn-lt"/>
              </a:rPr>
              <a:t> of the habitat and its </a:t>
            </a:r>
            <a:r>
              <a:rPr lang="en-US" sz="2200" b="1" dirty="0">
                <a:solidFill>
                  <a:srgbClr val="C00000"/>
                </a:solidFill>
                <a:latin typeface="+mn-lt"/>
              </a:rPr>
              <a:t>distance</a:t>
            </a:r>
            <a:r>
              <a:rPr lang="en-US" sz="2200" dirty="0">
                <a:latin typeface="+mn-lt"/>
              </a:rPr>
              <a:t> from a source population.</a:t>
            </a:r>
          </a:p>
        </p:txBody>
      </p:sp>
    </p:spTree>
    <p:extLst>
      <p:ext uri="{BB962C8B-B14F-4D97-AF65-F5344CB8AC3E}">
        <p14:creationId xmlns:p14="http://schemas.microsoft.com/office/powerpoint/2010/main" val="2046190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pic>
        <p:nvPicPr>
          <p:cNvPr id="6" name="Picture 5" descr="A graph of a red line&#10;&#10;Description automatically generated">
            <a:extLst>
              <a:ext uri="{FF2B5EF4-FFF2-40B4-BE49-F238E27FC236}">
                <a16:creationId xmlns:a16="http://schemas.microsoft.com/office/drawing/2014/main" id="{0D0E285E-A9AB-9DDC-71AD-E98255CF4AFE}"/>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9" name="TextBox 8">
            <a:extLst>
              <a:ext uri="{FF2B5EF4-FFF2-40B4-BE49-F238E27FC236}">
                <a16:creationId xmlns:a16="http://schemas.microsoft.com/office/drawing/2014/main" id="{EBCEDAD5-FE70-8044-E58A-36BE75A394F8}"/>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0" name="TextBox 9">
            <a:extLst>
              <a:ext uri="{FF2B5EF4-FFF2-40B4-BE49-F238E27FC236}">
                <a16:creationId xmlns:a16="http://schemas.microsoft.com/office/drawing/2014/main" id="{A19FB09C-7044-0467-F424-01DFE2D14C7B}"/>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1" name="TextBox 10">
            <a:extLst>
              <a:ext uri="{FF2B5EF4-FFF2-40B4-BE49-F238E27FC236}">
                <a16:creationId xmlns:a16="http://schemas.microsoft.com/office/drawing/2014/main" id="{11A0851C-7187-44F8-187A-A10CA6FE0781}"/>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204787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4F64D-C6A3-4DF1-E7A7-917F7D00C8B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CD1BE55D-9302-FE76-9D1A-6AC890E9D3F9}"/>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pic>
        <p:nvPicPr>
          <p:cNvPr id="6" name="Picture 5" descr="A graph of a red line&#10;&#10;Description automatically generated">
            <a:extLst>
              <a:ext uri="{FF2B5EF4-FFF2-40B4-BE49-F238E27FC236}">
                <a16:creationId xmlns:a16="http://schemas.microsoft.com/office/drawing/2014/main" id="{D6D5FCE7-3E53-4E0D-34A3-36C2BB709DDD}"/>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9" name="TextBox 8">
            <a:extLst>
              <a:ext uri="{FF2B5EF4-FFF2-40B4-BE49-F238E27FC236}">
                <a16:creationId xmlns:a16="http://schemas.microsoft.com/office/drawing/2014/main" id="{5D220AD8-E4A9-8F85-44B3-480633427E66}"/>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0" name="TextBox 9">
            <a:extLst>
              <a:ext uri="{FF2B5EF4-FFF2-40B4-BE49-F238E27FC236}">
                <a16:creationId xmlns:a16="http://schemas.microsoft.com/office/drawing/2014/main" id="{F7B5FF24-04E6-7051-3B1F-44249FA5E223}"/>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1" name="TextBox 10">
            <a:extLst>
              <a:ext uri="{FF2B5EF4-FFF2-40B4-BE49-F238E27FC236}">
                <a16:creationId xmlns:a16="http://schemas.microsoft.com/office/drawing/2014/main" id="{1F79BEBA-3E8B-5285-578B-D81369750C12}"/>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2" name="TextBox 1">
            <a:extLst>
              <a:ext uri="{FF2B5EF4-FFF2-40B4-BE49-F238E27FC236}">
                <a16:creationId xmlns:a16="http://schemas.microsoft.com/office/drawing/2014/main" id="{51F8E889-DBED-C094-EE3B-E87ACAC3C8C1}"/>
              </a:ext>
            </a:extLst>
          </p:cNvPr>
          <p:cNvSpPr txBox="1"/>
          <p:nvPr/>
        </p:nvSpPr>
        <p:spPr>
          <a:xfrm>
            <a:off x="302278" y="279440"/>
            <a:ext cx="2612643" cy="1862048"/>
          </a:xfrm>
          <a:prstGeom prst="rect">
            <a:avLst/>
          </a:prstGeom>
          <a:noFill/>
        </p:spPr>
        <p:txBody>
          <a:bodyPr wrap="square" rtlCol="0">
            <a:spAutoFit/>
          </a:bodyPr>
          <a:lstStyle/>
          <a:p>
            <a:r>
              <a:rPr lang="en-US" sz="2300" b="1" dirty="0">
                <a:solidFill>
                  <a:srgbClr val="C00000"/>
                </a:solidFill>
                <a:cs typeface="Franklin Gothic Medium"/>
              </a:rPr>
              <a:t>Immigration </a:t>
            </a:r>
            <a:r>
              <a:rPr lang="en-US" sz="2300" dirty="0">
                <a:cs typeface="Franklin Gothic Medium"/>
              </a:rPr>
              <a:t>rates (species arriving) are </a:t>
            </a:r>
            <a:r>
              <a:rPr lang="en-US" sz="2300" b="1" dirty="0">
                <a:solidFill>
                  <a:srgbClr val="C00000"/>
                </a:solidFill>
                <a:cs typeface="Franklin Gothic Medium"/>
              </a:rPr>
              <a:t>higher when the number of species is low</a:t>
            </a:r>
            <a:r>
              <a:rPr lang="en-US" sz="2300" dirty="0">
                <a:cs typeface="Franklin Gothic Medium"/>
              </a:rPr>
              <a:t>.</a:t>
            </a:r>
          </a:p>
        </p:txBody>
      </p:sp>
      <p:cxnSp>
        <p:nvCxnSpPr>
          <p:cNvPr id="3" name="Straight Arrow Connector 2">
            <a:extLst>
              <a:ext uri="{FF2B5EF4-FFF2-40B4-BE49-F238E27FC236}">
                <a16:creationId xmlns:a16="http://schemas.microsoft.com/office/drawing/2014/main" id="{CE9799F8-53A6-C163-00FB-4CD236861943}"/>
              </a:ext>
            </a:extLst>
          </p:cNvPr>
          <p:cNvCxnSpPr>
            <a:cxnSpLocks/>
          </p:cNvCxnSpPr>
          <p:nvPr/>
        </p:nvCxnSpPr>
        <p:spPr>
          <a:xfrm>
            <a:off x="2880219" y="1402545"/>
            <a:ext cx="852732" cy="6959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E46CEB6-2574-2E07-3BBD-BD7E31FF1BAC}"/>
              </a:ext>
            </a:extLst>
          </p:cNvPr>
          <p:cNvSpPr txBox="1"/>
          <p:nvPr/>
        </p:nvSpPr>
        <p:spPr>
          <a:xfrm>
            <a:off x="9631932" y="279440"/>
            <a:ext cx="2155688" cy="1785104"/>
          </a:xfrm>
          <a:prstGeom prst="rect">
            <a:avLst/>
          </a:prstGeom>
          <a:noFill/>
        </p:spPr>
        <p:txBody>
          <a:bodyPr wrap="square" rtlCol="0">
            <a:spAutoFit/>
          </a:bodyPr>
          <a:lstStyle/>
          <a:p>
            <a:pPr algn="r"/>
            <a:r>
              <a:rPr lang="en-US" sz="2200" b="1" dirty="0">
                <a:solidFill>
                  <a:schemeClr val="accent1"/>
                </a:solidFill>
                <a:cs typeface="Franklin Gothic Medium"/>
              </a:rPr>
              <a:t>Extinction rates </a:t>
            </a:r>
            <a:r>
              <a:rPr lang="en-US" sz="2200" dirty="0">
                <a:cs typeface="Franklin Gothic Medium"/>
              </a:rPr>
              <a:t>(species leaving) are</a:t>
            </a:r>
            <a:r>
              <a:rPr lang="en-US" sz="2200" b="1" dirty="0">
                <a:cs typeface="Franklin Gothic Medium"/>
              </a:rPr>
              <a:t> </a:t>
            </a:r>
            <a:r>
              <a:rPr lang="en-US" sz="2200" b="1" dirty="0">
                <a:solidFill>
                  <a:schemeClr val="accent1"/>
                </a:solidFill>
                <a:cs typeface="Franklin Gothic Medium"/>
              </a:rPr>
              <a:t>higher when the number of species is high</a:t>
            </a:r>
            <a:r>
              <a:rPr lang="en-US" sz="2200" b="1" dirty="0">
                <a:cs typeface="Franklin Gothic Medium"/>
              </a:rPr>
              <a:t>.</a:t>
            </a:r>
            <a:endParaRPr lang="en-US" sz="2200" b="1" dirty="0">
              <a:solidFill>
                <a:srgbClr val="C00000"/>
              </a:solidFill>
              <a:cs typeface="Franklin Gothic Medium"/>
            </a:endParaRPr>
          </a:p>
        </p:txBody>
      </p:sp>
      <p:cxnSp>
        <p:nvCxnSpPr>
          <p:cNvPr id="12" name="Straight Arrow Connector 11">
            <a:extLst>
              <a:ext uri="{FF2B5EF4-FFF2-40B4-BE49-F238E27FC236}">
                <a16:creationId xmlns:a16="http://schemas.microsoft.com/office/drawing/2014/main" id="{C0958F6B-7150-3277-A03F-8690397E7C1D}"/>
              </a:ext>
            </a:extLst>
          </p:cNvPr>
          <p:cNvCxnSpPr>
            <a:cxnSpLocks/>
          </p:cNvCxnSpPr>
          <p:nvPr/>
        </p:nvCxnSpPr>
        <p:spPr>
          <a:xfrm flipH="1">
            <a:off x="8729598" y="1429771"/>
            <a:ext cx="851618" cy="7568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974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D7674-2C18-5584-E022-7528048E07CD}"/>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A35A890A-37AD-F4F4-F548-63A5918749FA}"/>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pic>
        <p:nvPicPr>
          <p:cNvPr id="6" name="Picture 5" descr="A graph of a red line&#10;&#10;Description automatically generated">
            <a:extLst>
              <a:ext uri="{FF2B5EF4-FFF2-40B4-BE49-F238E27FC236}">
                <a16:creationId xmlns:a16="http://schemas.microsoft.com/office/drawing/2014/main" id="{B74E1BC3-2382-36F9-9D07-DE94B3749345}"/>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9" name="TextBox 8">
            <a:extLst>
              <a:ext uri="{FF2B5EF4-FFF2-40B4-BE49-F238E27FC236}">
                <a16:creationId xmlns:a16="http://schemas.microsoft.com/office/drawing/2014/main" id="{17142AE3-8AA2-A39D-A4CA-68BD146A2FED}"/>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0" name="TextBox 9">
            <a:extLst>
              <a:ext uri="{FF2B5EF4-FFF2-40B4-BE49-F238E27FC236}">
                <a16:creationId xmlns:a16="http://schemas.microsoft.com/office/drawing/2014/main" id="{50862C6F-01DD-EAFD-C8AE-5CD3AC5888D4}"/>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1" name="TextBox 10">
            <a:extLst>
              <a:ext uri="{FF2B5EF4-FFF2-40B4-BE49-F238E27FC236}">
                <a16:creationId xmlns:a16="http://schemas.microsoft.com/office/drawing/2014/main" id="{97B17379-C51B-1914-05DF-621B7C6A3279}"/>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2" name="TextBox 1">
            <a:extLst>
              <a:ext uri="{FF2B5EF4-FFF2-40B4-BE49-F238E27FC236}">
                <a16:creationId xmlns:a16="http://schemas.microsoft.com/office/drawing/2014/main" id="{15947637-3C97-B6E5-DB4D-5C39135FE705}"/>
              </a:ext>
            </a:extLst>
          </p:cNvPr>
          <p:cNvSpPr txBox="1"/>
          <p:nvPr/>
        </p:nvSpPr>
        <p:spPr>
          <a:xfrm>
            <a:off x="302278" y="279440"/>
            <a:ext cx="2612643" cy="1862048"/>
          </a:xfrm>
          <a:prstGeom prst="rect">
            <a:avLst/>
          </a:prstGeom>
          <a:noFill/>
        </p:spPr>
        <p:txBody>
          <a:bodyPr wrap="square" rtlCol="0">
            <a:spAutoFit/>
          </a:bodyPr>
          <a:lstStyle/>
          <a:p>
            <a:r>
              <a:rPr lang="en-US" sz="2300" b="1" dirty="0">
                <a:solidFill>
                  <a:srgbClr val="C00000"/>
                </a:solidFill>
                <a:cs typeface="Franklin Gothic Medium"/>
              </a:rPr>
              <a:t>Immigration </a:t>
            </a:r>
            <a:r>
              <a:rPr lang="en-US" sz="2300" dirty="0">
                <a:cs typeface="Franklin Gothic Medium"/>
              </a:rPr>
              <a:t>rates (species arriving) are </a:t>
            </a:r>
            <a:r>
              <a:rPr lang="en-US" sz="2300" b="1" dirty="0">
                <a:solidFill>
                  <a:srgbClr val="C00000"/>
                </a:solidFill>
                <a:cs typeface="Franklin Gothic Medium"/>
              </a:rPr>
              <a:t>higher when the number of species is low</a:t>
            </a:r>
            <a:r>
              <a:rPr lang="en-US" sz="2300" dirty="0">
                <a:cs typeface="Franklin Gothic Medium"/>
              </a:rPr>
              <a:t>.</a:t>
            </a:r>
          </a:p>
        </p:txBody>
      </p:sp>
      <p:cxnSp>
        <p:nvCxnSpPr>
          <p:cNvPr id="3" name="Straight Arrow Connector 2">
            <a:extLst>
              <a:ext uri="{FF2B5EF4-FFF2-40B4-BE49-F238E27FC236}">
                <a16:creationId xmlns:a16="http://schemas.microsoft.com/office/drawing/2014/main" id="{FB2C4B7F-BB12-5359-86DC-0F4404E35CE7}"/>
              </a:ext>
            </a:extLst>
          </p:cNvPr>
          <p:cNvCxnSpPr>
            <a:cxnSpLocks/>
          </p:cNvCxnSpPr>
          <p:nvPr/>
        </p:nvCxnSpPr>
        <p:spPr>
          <a:xfrm>
            <a:off x="2880219" y="1402545"/>
            <a:ext cx="852732" cy="6959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9D29DCC-6C8A-6B38-5FE7-D5421C6CCD18}"/>
              </a:ext>
            </a:extLst>
          </p:cNvPr>
          <p:cNvSpPr txBox="1"/>
          <p:nvPr/>
        </p:nvSpPr>
        <p:spPr>
          <a:xfrm>
            <a:off x="9631932" y="279440"/>
            <a:ext cx="2155688" cy="1785104"/>
          </a:xfrm>
          <a:prstGeom prst="rect">
            <a:avLst/>
          </a:prstGeom>
          <a:noFill/>
        </p:spPr>
        <p:txBody>
          <a:bodyPr wrap="square" rtlCol="0">
            <a:spAutoFit/>
          </a:bodyPr>
          <a:lstStyle/>
          <a:p>
            <a:pPr algn="r"/>
            <a:r>
              <a:rPr lang="en-US" sz="2200" b="1" dirty="0">
                <a:solidFill>
                  <a:schemeClr val="accent1"/>
                </a:solidFill>
                <a:cs typeface="Franklin Gothic Medium"/>
              </a:rPr>
              <a:t>Extinction rates </a:t>
            </a:r>
            <a:r>
              <a:rPr lang="en-US" sz="2200" dirty="0">
                <a:cs typeface="Franklin Gothic Medium"/>
              </a:rPr>
              <a:t>(species leaving) are</a:t>
            </a:r>
            <a:r>
              <a:rPr lang="en-US" sz="2200" b="1" dirty="0">
                <a:cs typeface="Franklin Gothic Medium"/>
              </a:rPr>
              <a:t> </a:t>
            </a:r>
            <a:r>
              <a:rPr lang="en-US" sz="2200" b="1" dirty="0">
                <a:solidFill>
                  <a:schemeClr val="accent1"/>
                </a:solidFill>
                <a:cs typeface="Franklin Gothic Medium"/>
              </a:rPr>
              <a:t>higher when the number of species is high</a:t>
            </a:r>
            <a:r>
              <a:rPr lang="en-US" sz="2200" b="1" dirty="0">
                <a:cs typeface="Franklin Gothic Medium"/>
              </a:rPr>
              <a:t>.</a:t>
            </a:r>
            <a:endParaRPr lang="en-US" sz="2200" b="1" dirty="0">
              <a:solidFill>
                <a:srgbClr val="C00000"/>
              </a:solidFill>
              <a:cs typeface="Franklin Gothic Medium"/>
            </a:endParaRPr>
          </a:p>
        </p:txBody>
      </p:sp>
      <p:cxnSp>
        <p:nvCxnSpPr>
          <p:cNvPr id="12" name="Straight Arrow Connector 11">
            <a:extLst>
              <a:ext uri="{FF2B5EF4-FFF2-40B4-BE49-F238E27FC236}">
                <a16:creationId xmlns:a16="http://schemas.microsoft.com/office/drawing/2014/main" id="{1EA04371-88A5-22C2-989B-45FE85E03F9E}"/>
              </a:ext>
            </a:extLst>
          </p:cNvPr>
          <p:cNvCxnSpPr>
            <a:cxnSpLocks/>
          </p:cNvCxnSpPr>
          <p:nvPr/>
        </p:nvCxnSpPr>
        <p:spPr>
          <a:xfrm flipH="1">
            <a:off x="8729598" y="1429771"/>
            <a:ext cx="851618" cy="7568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890AA53-55F5-310C-02FB-0DE4B444DD3B}"/>
              </a:ext>
            </a:extLst>
          </p:cNvPr>
          <p:cNvGrpSpPr/>
          <p:nvPr/>
        </p:nvGrpSpPr>
        <p:grpSpPr>
          <a:xfrm>
            <a:off x="9474806" y="5538507"/>
            <a:ext cx="2403956" cy="1211479"/>
            <a:chOff x="4068626" y="3036056"/>
            <a:chExt cx="7812858" cy="3806704"/>
          </a:xfrm>
        </p:grpSpPr>
        <p:sp>
          <p:nvSpPr>
            <p:cNvPr id="7" name="Oval 6">
              <a:extLst>
                <a:ext uri="{FF2B5EF4-FFF2-40B4-BE49-F238E27FC236}">
                  <a16:creationId xmlns:a16="http://schemas.microsoft.com/office/drawing/2014/main" id="{201B4358-FB60-2CC1-BF3F-A1BCC06856C9}"/>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548779C-7D75-1747-B9FE-A83A79091810}"/>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E1FF19B-01C4-54A3-DC97-509BC922091E}"/>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98021ED-1A50-C60F-E5A9-F91200AD3CF1}"/>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0016E27-D6BA-3937-B679-69EDBE5177E2}"/>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AF74DB4-69D0-C0DF-110D-B111F5159A0D}"/>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8D39D37-EFAF-30D4-9FB0-F768922A3E9F}"/>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1C3D8A3-5510-F2D9-5613-33875D4AFF50}"/>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687A7C-B9F4-F923-C988-ACFDAB936A2D}"/>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EB4C853-8AC7-038C-2C93-8EB99EE07E4A}"/>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9177976-96D3-51C8-FAC2-592BCD93F0F7}"/>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61F515D-CDCD-3B36-22B2-0C591E107919}"/>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5A24F4-21EF-867F-DE98-B49DC0303892}"/>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454FCA-DA67-7F34-3A7B-ACCB78F3F76E}"/>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72645E-9B65-0EE6-00AE-9E38BBF975ED}"/>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862FCA-5C17-ECB6-06BD-59A4CC2A113F}"/>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C72D7E2-F4A7-76CD-FCB7-1FFDD3BA920C}"/>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C72FE20-4F5E-21A4-D55E-F6FEEFC74C6E}"/>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E75837-078B-9F45-55CC-E3EBC1810210}"/>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EED030-A6F3-C859-22CC-47C7E7D0EFBA}"/>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980968A-3E36-A757-B8A3-B64DFE0DA0C5}"/>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CD2E3E-9CD2-7AA8-4F0E-D075FCAAA3C1}"/>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A50608E-CAE6-486B-68BB-BF516E474547}"/>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C0EBAAD-5A06-79F7-1C3E-7231ED535AC7}"/>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E1111B0-F72E-2A22-520C-096AC492FE38}"/>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B4A0C5-AE37-CBB7-E5F3-CB83DC4A9F8E}"/>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FD51C9-1ECC-FB4D-DAD4-5D1AFB91C691}"/>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38662E7-7EB3-215C-F835-9B997E5F95AA}"/>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E0B5C7-CA9C-B132-B104-CB082170B467}"/>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0FF530C-A8C2-F2A1-F7AC-ED6019E38A17}"/>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C34860B8-631A-7D2C-3A29-162756C9FCDA}"/>
              </a:ext>
            </a:extLst>
          </p:cNvPr>
          <p:cNvSpPr txBox="1"/>
          <p:nvPr/>
        </p:nvSpPr>
        <p:spPr>
          <a:xfrm>
            <a:off x="9192030" y="3225171"/>
            <a:ext cx="2705241" cy="2123658"/>
          </a:xfrm>
          <a:prstGeom prst="rect">
            <a:avLst/>
          </a:prstGeom>
          <a:noFill/>
        </p:spPr>
        <p:txBody>
          <a:bodyPr wrap="square" rtlCol="0">
            <a:spAutoFit/>
          </a:bodyPr>
          <a:lstStyle/>
          <a:p>
            <a:pPr algn="r"/>
            <a:r>
              <a:rPr lang="en-US" sz="2200" dirty="0">
                <a:cs typeface="Franklin Gothic Medium"/>
              </a:rPr>
              <a:t>Conceptually similar to Levins’ metapopulation model – and to density dependence in logistic growth!</a:t>
            </a:r>
            <a:endParaRPr lang="en-US" sz="2200" b="1" dirty="0">
              <a:solidFill>
                <a:srgbClr val="C00000"/>
              </a:solidFill>
              <a:cs typeface="Franklin Gothic Medium"/>
            </a:endParaRPr>
          </a:p>
        </p:txBody>
      </p:sp>
    </p:spTree>
    <p:extLst>
      <p:ext uri="{BB962C8B-B14F-4D97-AF65-F5344CB8AC3E}">
        <p14:creationId xmlns:p14="http://schemas.microsoft.com/office/powerpoint/2010/main" val="78349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650FF63A-D183-58E7-C62C-BF7C4F760AB4}"/>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14" name="Oval 13">
            <a:extLst>
              <a:ext uri="{FF2B5EF4-FFF2-40B4-BE49-F238E27FC236}">
                <a16:creationId xmlns:a16="http://schemas.microsoft.com/office/drawing/2014/main" id="{F0F18845-ABBB-96B5-F1A6-18B42C749723}"/>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3E9C52F-0C56-4C49-573E-6304EE78C537}"/>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5597CDF-E6D5-9E11-CC52-7DF51C58144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ord 17">
            <a:extLst>
              <a:ext uri="{FF2B5EF4-FFF2-40B4-BE49-F238E27FC236}">
                <a16:creationId xmlns:a16="http://schemas.microsoft.com/office/drawing/2014/main" id="{808556B7-BD02-3265-758A-1C7D2B4BE91C}"/>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cxnSp>
        <p:nvCxnSpPr>
          <p:cNvPr id="33" name="Straight Arrow Connector 32">
            <a:extLst>
              <a:ext uri="{FF2B5EF4-FFF2-40B4-BE49-F238E27FC236}">
                <a16:creationId xmlns:a16="http://schemas.microsoft.com/office/drawing/2014/main" id="{974452FD-1D42-1DDD-75A5-88634252F5A1}"/>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320E-4AF1-3078-3548-219ADC578113}"/>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0759D9-B7B6-1389-BBA4-D6DC6F944CD1}"/>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A5CFEF-D4F4-8052-434F-E76263B5FB67}"/>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6FD18C38-B575-A4A8-426E-3941A9DA9EAA}"/>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11" name="Straight Arrow Connector 10">
            <a:extLst>
              <a:ext uri="{FF2B5EF4-FFF2-40B4-BE49-F238E27FC236}">
                <a16:creationId xmlns:a16="http://schemas.microsoft.com/office/drawing/2014/main" id="{2C3CEC14-DFB8-53FD-585A-FE0DB84C5000}"/>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2E5A8B-4BA6-47A9-6DAE-93B48E664E49}"/>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24" name="TextBox 23">
            <a:extLst>
              <a:ext uri="{FF2B5EF4-FFF2-40B4-BE49-F238E27FC236}">
                <a16:creationId xmlns:a16="http://schemas.microsoft.com/office/drawing/2014/main" id="{7CFFC3A0-FA35-7CCD-FB68-8D6DFE22A692}"/>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52304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1785558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6" name="Oval 5">
            <a:extLst>
              <a:ext uri="{FF2B5EF4-FFF2-40B4-BE49-F238E27FC236}">
                <a16:creationId xmlns:a16="http://schemas.microsoft.com/office/drawing/2014/main" id="{7DC3F1C6-64B2-50B4-4FB4-5F08D9708C5C}"/>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7" name="Oval 6">
            <a:extLst>
              <a:ext uri="{FF2B5EF4-FFF2-40B4-BE49-F238E27FC236}">
                <a16:creationId xmlns:a16="http://schemas.microsoft.com/office/drawing/2014/main" id="{3EC975FA-B026-804C-529F-DB4419DCFEFB}"/>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8" name="TextBox 7">
            <a:extLst>
              <a:ext uri="{FF2B5EF4-FFF2-40B4-BE49-F238E27FC236}">
                <a16:creationId xmlns:a16="http://schemas.microsoft.com/office/drawing/2014/main" id="{9CAD5DEB-9D9C-479C-481D-8572F5D4BE90}"/>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pic>
        <p:nvPicPr>
          <p:cNvPr id="2" name="Picture 1" descr="A graph of a red line&#10;&#10;Description automatically generated">
            <a:extLst>
              <a:ext uri="{FF2B5EF4-FFF2-40B4-BE49-F238E27FC236}">
                <a16:creationId xmlns:a16="http://schemas.microsoft.com/office/drawing/2014/main" id="{A5CA95AC-0FB6-19D7-F86A-5D778B40A41E}"/>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3" name="TextBox 2">
            <a:extLst>
              <a:ext uri="{FF2B5EF4-FFF2-40B4-BE49-F238E27FC236}">
                <a16:creationId xmlns:a16="http://schemas.microsoft.com/office/drawing/2014/main" id="{F35D4177-F9A2-9A70-F381-36A4B8A8E8FF}"/>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5" name="TextBox 4">
            <a:extLst>
              <a:ext uri="{FF2B5EF4-FFF2-40B4-BE49-F238E27FC236}">
                <a16:creationId xmlns:a16="http://schemas.microsoft.com/office/drawing/2014/main" id="{15185605-DB3C-FA5D-3287-CF71E465BE79}"/>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9" name="Straight Arrow Connector 8">
            <a:extLst>
              <a:ext uri="{FF2B5EF4-FFF2-40B4-BE49-F238E27FC236}">
                <a16:creationId xmlns:a16="http://schemas.microsoft.com/office/drawing/2014/main" id="{33D77203-2984-746B-C8B9-EF7990DFD2F4}"/>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3DA92D-C5C6-DA03-F8B4-C2BD2F39801C}"/>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3296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5183"/>
          <a:stretch/>
        </p:blipFill>
        <p:spPr>
          <a:xfrm>
            <a:off x="2772593" y="2475156"/>
            <a:ext cx="6134730" cy="4241125"/>
          </a:xfrm>
          <a:prstGeom prst="rect">
            <a:avLst/>
          </a:prstGeom>
        </p:spPr>
      </p:pic>
      <p:sp>
        <p:nvSpPr>
          <p:cNvPr id="4" name="TextBox 3">
            <a:extLst>
              <a:ext uri="{FF2B5EF4-FFF2-40B4-BE49-F238E27FC236}">
                <a16:creationId xmlns:a16="http://schemas.microsoft.com/office/drawing/2014/main" id="{4AFC39E3-DDCD-9AF3-D636-1406D809934D}"/>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44" name="Oval 43">
            <a:extLst>
              <a:ext uri="{FF2B5EF4-FFF2-40B4-BE49-F238E27FC236}">
                <a16:creationId xmlns:a16="http://schemas.microsoft.com/office/drawing/2014/main" id="{8D7C2D53-34D9-1FFA-DFA8-A276F854905F}"/>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445705-6F43-34FB-E2D7-F48A5D1FFB95}"/>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8AE5818-7624-563C-BDFF-A36B63F45E2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a16="http://schemas.microsoft.com/office/drawing/2014/main" id="{FB1AD989-C5E4-5CBE-F8D5-549FE531FB7F}"/>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02E5E6CE-62CC-E30D-814E-3DF3CD4FB000}"/>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4CCA30-CD07-35D0-2B19-E53BD2CD16F7}"/>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7EDC7D-F2B3-A58C-AAAF-E0CA0B926F05}"/>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4E01601-1325-2BCB-FFFF-205001B07908}"/>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53" name="Oval 52">
            <a:extLst>
              <a:ext uri="{FF2B5EF4-FFF2-40B4-BE49-F238E27FC236}">
                <a16:creationId xmlns:a16="http://schemas.microsoft.com/office/drawing/2014/main" id="{AE7EDC7F-DDF4-6272-05DA-7B97E40375D8}"/>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25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5183"/>
          <a:stretch/>
        </p:blipFill>
        <p:spPr>
          <a:xfrm>
            <a:off x="2772593" y="2475156"/>
            <a:ext cx="6134730" cy="4241125"/>
          </a:xfrm>
          <a:prstGeom prst="rect">
            <a:avLst/>
          </a:prstGeom>
        </p:spPr>
      </p:pic>
      <p:sp>
        <p:nvSpPr>
          <p:cNvPr id="4" name="TextBox 3">
            <a:extLst>
              <a:ext uri="{FF2B5EF4-FFF2-40B4-BE49-F238E27FC236}">
                <a16:creationId xmlns:a16="http://schemas.microsoft.com/office/drawing/2014/main" id="{4AFC39E3-DDCD-9AF3-D636-1406D809934D}"/>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B17FC94-7A58-10B2-7946-85CBA62F67F5}"/>
              </a:ext>
            </a:extLst>
          </p:cNvPr>
          <p:cNvSpPr/>
          <p:nvPr/>
        </p:nvSpPr>
        <p:spPr>
          <a:xfrm>
            <a:off x="5009881" y="486351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EE4821A-CA4C-9909-0A5B-9FAAA2FFE79C}"/>
              </a:ext>
            </a:extLst>
          </p:cNvPr>
          <p:cNvSpPr txBox="1"/>
          <p:nvPr/>
        </p:nvSpPr>
        <p:spPr>
          <a:xfrm>
            <a:off x="3981761" y="6173214"/>
            <a:ext cx="1858197" cy="338554"/>
          </a:xfrm>
          <a:prstGeom prst="rect">
            <a:avLst/>
          </a:prstGeom>
          <a:noFill/>
        </p:spPr>
        <p:txBody>
          <a:bodyPr wrap="square" rtlCol="0">
            <a:spAutoFit/>
          </a:bodyPr>
          <a:lstStyle/>
          <a:p>
            <a:pPr algn="ctr"/>
            <a:r>
              <a:rPr lang="en-US" sz="1600" b="1" dirty="0">
                <a:solidFill>
                  <a:srgbClr val="C00000"/>
                </a:solidFill>
                <a:highlight>
                  <a:srgbClr val="FFFF00"/>
                </a:highlight>
                <a:cs typeface="Franklin Gothic Medium"/>
              </a:rPr>
              <a:t>S*: far-small</a:t>
            </a:r>
          </a:p>
        </p:txBody>
      </p:sp>
      <p:cxnSp>
        <p:nvCxnSpPr>
          <p:cNvPr id="12" name="Straight Arrow Connector 11">
            <a:extLst>
              <a:ext uri="{FF2B5EF4-FFF2-40B4-BE49-F238E27FC236}">
                <a16:creationId xmlns:a16="http://schemas.microsoft.com/office/drawing/2014/main" id="{F7B6A5BD-6D0E-7E62-C63D-68A3BF19429E}"/>
              </a:ext>
            </a:extLst>
          </p:cNvPr>
          <p:cNvCxnSpPr>
            <a:cxnSpLocks/>
          </p:cNvCxnSpPr>
          <p:nvPr/>
        </p:nvCxnSpPr>
        <p:spPr>
          <a:xfrm flipV="1">
            <a:off x="5096378" y="5144807"/>
            <a:ext cx="0" cy="8588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BE4719-8E59-957F-D408-453EFD33803B}"/>
              </a:ext>
            </a:extLst>
          </p:cNvPr>
          <p:cNvCxnSpPr>
            <a:cxnSpLocks/>
          </p:cNvCxnSpPr>
          <p:nvPr/>
        </p:nvCxnSpPr>
        <p:spPr>
          <a:xfrm>
            <a:off x="2336175" y="4995937"/>
            <a:ext cx="2491785" cy="0"/>
          </a:xfrm>
          <a:prstGeom prst="straightConnector1">
            <a:avLst/>
          </a:prstGeom>
          <a:ln w="1905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8DF00AF-2CDE-57EA-9664-74B73072B09B}"/>
              </a:ext>
            </a:extLst>
          </p:cNvPr>
          <p:cNvSpPr txBox="1"/>
          <p:nvPr/>
        </p:nvSpPr>
        <p:spPr>
          <a:xfrm>
            <a:off x="1115940" y="4561872"/>
            <a:ext cx="1242228" cy="830997"/>
          </a:xfrm>
          <a:prstGeom prst="rect">
            <a:avLst/>
          </a:prstGeom>
          <a:noFill/>
          <a:ln>
            <a:noFill/>
          </a:ln>
        </p:spPr>
        <p:txBody>
          <a:bodyPr wrap="square" rtlCol="0">
            <a:spAutoFit/>
          </a:bodyPr>
          <a:lstStyle/>
          <a:p>
            <a:pPr algn="ctr"/>
            <a:r>
              <a:rPr lang="en-US" sz="1600" b="1" dirty="0">
                <a:solidFill>
                  <a:srgbClr val="C00000"/>
                </a:solidFill>
                <a:highlight>
                  <a:srgbClr val="FFFF00"/>
                </a:highlight>
                <a:cs typeface="Franklin Gothic Medium"/>
              </a:rPr>
              <a:t>turnover rate for far-small</a:t>
            </a:r>
          </a:p>
        </p:txBody>
      </p:sp>
    </p:spTree>
    <p:extLst>
      <p:ext uri="{BB962C8B-B14F-4D97-AF65-F5344CB8AC3E}">
        <p14:creationId xmlns:p14="http://schemas.microsoft.com/office/powerpoint/2010/main" val="2075681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16031"/>
          <a:stretch/>
        </p:blipFill>
        <p:spPr>
          <a:xfrm>
            <a:off x="2772593" y="2475156"/>
            <a:ext cx="6134730" cy="3635653"/>
          </a:xfrm>
          <a:prstGeom prst="rect">
            <a:avLst/>
          </a:prstGeom>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36E8BFE3-D258-AD56-FBBC-35B697EF4F70}"/>
              </a:ext>
            </a:extLst>
          </p:cNvPr>
          <p:cNvSpPr/>
          <p:nvPr/>
        </p:nvSpPr>
        <p:spPr>
          <a:xfrm>
            <a:off x="5408092" y="458376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3FE83E5-7CFD-8103-3380-59FF9CE327FB}"/>
              </a:ext>
            </a:extLst>
          </p:cNvPr>
          <p:cNvSpPr/>
          <p:nvPr/>
        </p:nvSpPr>
        <p:spPr>
          <a:xfrm>
            <a:off x="5667169" y="4777604"/>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B17FC94-7A58-10B2-7946-85CBA62F67F5}"/>
              </a:ext>
            </a:extLst>
          </p:cNvPr>
          <p:cNvSpPr/>
          <p:nvPr/>
        </p:nvSpPr>
        <p:spPr>
          <a:xfrm>
            <a:off x="5009881" y="486351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6BE7B96-8128-DA74-16DC-DD9035FA8564}"/>
              </a:ext>
            </a:extLst>
          </p:cNvPr>
          <p:cNvSpPr/>
          <p:nvPr/>
        </p:nvSpPr>
        <p:spPr>
          <a:xfrm>
            <a:off x="5293900" y="493467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15254B-0179-D5D7-27BA-BC5531C198FD}"/>
              </a:ext>
            </a:extLst>
          </p:cNvPr>
          <p:cNvSpPr txBox="1"/>
          <p:nvPr/>
        </p:nvSpPr>
        <p:spPr>
          <a:xfrm>
            <a:off x="5096378" y="6188697"/>
            <a:ext cx="2440362" cy="584775"/>
          </a:xfrm>
          <a:prstGeom prst="rect">
            <a:avLst/>
          </a:prstGeom>
          <a:noFill/>
        </p:spPr>
        <p:txBody>
          <a:bodyPr wrap="square" rtlCol="0">
            <a:spAutoFit/>
          </a:bodyPr>
          <a:lstStyle/>
          <a:p>
            <a:pPr algn="ctr"/>
            <a:r>
              <a:rPr lang="en-US" sz="1600" dirty="0">
                <a:cs typeface="Franklin Gothic Medium"/>
              </a:rPr>
              <a:t>S*: close-large</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35EAD216-C03A-3CCD-FAB6-1FDA7DD3CD94}"/>
              </a:ext>
            </a:extLst>
          </p:cNvPr>
          <p:cNvCxnSpPr>
            <a:cxnSpLocks/>
          </p:cNvCxnSpPr>
          <p:nvPr/>
        </p:nvCxnSpPr>
        <p:spPr>
          <a:xfrm flipV="1">
            <a:off x="5782108" y="5061227"/>
            <a:ext cx="0" cy="11663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3E6CDA0-B0B5-5FF7-05C8-DD0298FEBA1E}"/>
              </a:ext>
            </a:extLst>
          </p:cNvPr>
          <p:cNvCxnSpPr>
            <a:cxnSpLocks/>
          </p:cNvCxnSpPr>
          <p:nvPr/>
        </p:nvCxnSpPr>
        <p:spPr>
          <a:xfrm flipV="1">
            <a:off x="5495923" y="4813115"/>
            <a:ext cx="0" cy="16840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00D99F-227E-ACBD-D7AF-EC10056DB931}"/>
              </a:ext>
            </a:extLst>
          </p:cNvPr>
          <p:cNvSpPr txBox="1"/>
          <p:nvPr/>
        </p:nvSpPr>
        <p:spPr>
          <a:xfrm>
            <a:off x="4227143" y="6497195"/>
            <a:ext cx="1376640" cy="584775"/>
          </a:xfrm>
          <a:prstGeom prst="rect">
            <a:avLst/>
          </a:prstGeom>
          <a:noFill/>
        </p:spPr>
        <p:txBody>
          <a:bodyPr wrap="square" rtlCol="0">
            <a:spAutoFit/>
          </a:bodyPr>
          <a:lstStyle/>
          <a:p>
            <a:pPr algn="ctr"/>
            <a:r>
              <a:rPr lang="en-US" sz="1600" dirty="0">
                <a:cs typeface="Franklin Gothic Medium"/>
              </a:rPr>
              <a:t>S*: far-large</a:t>
            </a:r>
          </a:p>
          <a:p>
            <a:pPr algn="ctr"/>
            <a:endParaRPr lang="en-US" sz="1600" b="1" dirty="0">
              <a:cs typeface="Franklin Gothic Medium"/>
            </a:endParaRPr>
          </a:p>
        </p:txBody>
      </p:sp>
      <p:cxnSp>
        <p:nvCxnSpPr>
          <p:cNvPr id="17" name="Straight Arrow Connector 16">
            <a:extLst>
              <a:ext uri="{FF2B5EF4-FFF2-40B4-BE49-F238E27FC236}">
                <a16:creationId xmlns:a16="http://schemas.microsoft.com/office/drawing/2014/main" id="{704B8C69-C35C-D866-A41E-B2A022E6DF60}"/>
              </a:ext>
            </a:extLst>
          </p:cNvPr>
          <p:cNvCxnSpPr>
            <a:cxnSpLocks/>
          </p:cNvCxnSpPr>
          <p:nvPr/>
        </p:nvCxnSpPr>
        <p:spPr>
          <a:xfrm flipV="1">
            <a:off x="5387071" y="5144807"/>
            <a:ext cx="0" cy="1430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347E6A-54A9-C2A3-3459-494534946B14}"/>
              </a:ext>
            </a:extLst>
          </p:cNvPr>
          <p:cNvSpPr txBox="1"/>
          <p:nvPr/>
        </p:nvSpPr>
        <p:spPr>
          <a:xfrm>
            <a:off x="3722890" y="6064642"/>
            <a:ext cx="1858197" cy="338554"/>
          </a:xfrm>
          <a:prstGeom prst="rect">
            <a:avLst/>
          </a:prstGeom>
          <a:noFill/>
        </p:spPr>
        <p:txBody>
          <a:bodyPr wrap="square" rtlCol="0">
            <a:spAutoFit/>
          </a:bodyPr>
          <a:lstStyle/>
          <a:p>
            <a:pPr algn="ctr"/>
            <a:r>
              <a:rPr lang="en-US" sz="1600" dirty="0">
                <a:cs typeface="Franklin Gothic Medium"/>
              </a:rPr>
              <a:t>S*: far-small</a:t>
            </a:r>
          </a:p>
        </p:txBody>
      </p:sp>
      <p:cxnSp>
        <p:nvCxnSpPr>
          <p:cNvPr id="27" name="Straight Arrow Connector 26">
            <a:extLst>
              <a:ext uri="{FF2B5EF4-FFF2-40B4-BE49-F238E27FC236}">
                <a16:creationId xmlns:a16="http://schemas.microsoft.com/office/drawing/2014/main" id="{B246B669-DD0E-1C15-7848-F84A581AEFF4}"/>
              </a:ext>
            </a:extLst>
          </p:cNvPr>
          <p:cNvCxnSpPr>
            <a:cxnSpLocks/>
          </p:cNvCxnSpPr>
          <p:nvPr/>
        </p:nvCxnSpPr>
        <p:spPr>
          <a:xfrm flipV="1">
            <a:off x="5096378" y="5144807"/>
            <a:ext cx="0" cy="8588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1AAE2BE-8317-82A6-27DC-D739896E37B6}"/>
              </a:ext>
            </a:extLst>
          </p:cNvPr>
          <p:cNvSpPr txBox="1"/>
          <p:nvPr/>
        </p:nvSpPr>
        <p:spPr>
          <a:xfrm>
            <a:off x="4875819" y="6497195"/>
            <a:ext cx="2440362" cy="338554"/>
          </a:xfrm>
          <a:prstGeom prst="rect">
            <a:avLst/>
          </a:prstGeom>
          <a:noFill/>
        </p:spPr>
        <p:txBody>
          <a:bodyPr wrap="square" rtlCol="0">
            <a:spAutoFit/>
          </a:bodyPr>
          <a:lstStyle/>
          <a:p>
            <a:pPr algn="ctr"/>
            <a:r>
              <a:rPr lang="en-US" sz="1600" dirty="0">
                <a:cs typeface="Franklin Gothic Medium"/>
              </a:rPr>
              <a:t>S*: close-small</a:t>
            </a:r>
            <a:endParaRPr lang="en-US" sz="1600" b="1" dirty="0">
              <a:solidFill>
                <a:srgbClr val="C00000"/>
              </a:solidFill>
              <a:cs typeface="Franklin Gothic Medium"/>
            </a:endParaRPr>
          </a:p>
        </p:txBody>
      </p:sp>
    </p:spTree>
    <p:extLst>
      <p:ext uri="{BB962C8B-B14F-4D97-AF65-F5344CB8AC3E}">
        <p14:creationId xmlns:p14="http://schemas.microsoft.com/office/powerpoint/2010/main" val="1196332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t="18833" r="5416" b="3146"/>
          <a:stretch/>
        </p:blipFill>
        <p:spPr>
          <a:xfrm>
            <a:off x="2835936" y="2565230"/>
            <a:ext cx="6244939" cy="4292770"/>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Tree>
    <p:extLst>
      <p:ext uri="{BB962C8B-B14F-4D97-AF65-F5344CB8AC3E}">
        <p14:creationId xmlns:p14="http://schemas.microsoft.com/office/powerpoint/2010/main" val="2545240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29A2D9-D139-13F8-C790-56B32A0B732C}"/>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B729A2D9-D139-13F8-C790-56B32A0B732C}"/>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6"/>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D252E99-64DD-80D9-783B-2F48E6BE5F92}"/>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BB6E01-DFFB-AEE1-5145-8BD7D32DE83C}"/>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220ACE-A7D7-6A3D-9111-1B555371C9DF}"/>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DB51DC74-49C4-B15E-A6B7-EEB79AAC42A5}"/>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0767177A-330D-3F7E-A4C6-E4B9008EBA17}"/>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7002E5-A1DA-0EAD-F807-E032189DC8F9}"/>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B23A93E7-9C9E-8E88-8E89-2A5FF99D549F}"/>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CAF112-7776-03F1-226C-EE89F44192EA}"/>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1E5F4637-811D-BC03-577F-E88C1416292E}"/>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D8D289-C660-008F-F9A7-65081A107F27}"/>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1F1A262-98C8-E8B3-A918-D1587A8D95D6}"/>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4163705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7EEB3-C94A-1DC0-6634-3F48B3E37326}"/>
            </a:ext>
          </a:extLst>
        </p:cNvPr>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AFC7DE48-3E28-17BA-0C45-592AA418247C}"/>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99D4EF6D-1C0E-D3AF-BEEA-6CA11D676EE0}"/>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C5DF915-39F7-F033-A25B-69C1155DE23A}"/>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66418164-6A43-01F9-E106-07D893734314}"/>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D6C468BA-ED50-99A2-9403-8CE37C5F206E}"/>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9EFB2511-1BD1-64EB-91D1-63FEF447A77F}"/>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FAA131B-4461-06B7-29E0-846D31D35670}"/>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AFAA131B-4461-06B7-29E0-846D31D35670}"/>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F7FA2EE-27B2-8AEE-E833-810575CCAC37}"/>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B50AB863-95DD-DEE7-4F24-5E227750C115}"/>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75A042-DD9A-A89E-DBCD-05588709C4CE}"/>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543626-4005-17CD-42B8-13E7A26BA07B}"/>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highlight>
                                    <a:srgbClr val="FFFF00"/>
                                  </a:highlight>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highlight>
                                <a:srgbClr val="FFFF00"/>
                              </a:highlight>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18543626-4005-17CD-42B8-13E7A26BA07B}"/>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5"/>
                <a:stretch>
                  <a:fillRect l="-4435" t="-2778" r="-2016"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3AD18AE-FB05-4EC7-CB07-D63614BB2E43}"/>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0A701D-27F8-5D5E-BBEA-CADA75D6C854}"/>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D768416-6016-4524-130C-03EAFA652A60}"/>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6E415BEF-35B6-BCA5-42BC-9F86BB9B1A13}"/>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95097AAA-5509-A378-A70E-710E08610E85}"/>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FD67267-B0DB-D4AD-D143-CFB440BE2668}"/>
              </a:ext>
            </a:extLst>
          </p:cNvPr>
          <p:cNvSpPr txBox="1"/>
          <p:nvPr/>
        </p:nvSpPr>
        <p:spPr>
          <a:xfrm>
            <a:off x="1626796" y="4074449"/>
            <a:ext cx="1531847" cy="830997"/>
          </a:xfrm>
          <a:prstGeom prst="rect">
            <a:avLst/>
          </a:prstGeom>
          <a:noFill/>
        </p:spPr>
        <p:txBody>
          <a:bodyPr wrap="square" rtlCol="0">
            <a:spAutoFit/>
          </a:bodyPr>
          <a:lstStyle/>
          <a:p>
            <a:pPr algn="ctr"/>
            <a:r>
              <a:rPr lang="en-US" sz="1600" dirty="0">
                <a:highlight>
                  <a:srgbClr val="FFFF00"/>
                </a:highlight>
                <a:cs typeface="Franklin Gothic Medium"/>
              </a:rPr>
              <a:t>number of species on island</a:t>
            </a:r>
            <a:endParaRPr lang="en-US" sz="1600" b="1" dirty="0">
              <a:solidFill>
                <a:srgbClr val="C00000"/>
              </a:solidFill>
              <a:highlight>
                <a:srgbClr val="FFFF00"/>
              </a:highlight>
              <a:cs typeface="Franklin Gothic Medium"/>
            </a:endParaRPr>
          </a:p>
        </p:txBody>
      </p:sp>
      <p:cxnSp>
        <p:nvCxnSpPr>
          <p:cNvPr id="26" name="Straight Arrow Connector 25">
            <a:extLst>
              <a:ext uri="{FF2B5EF4-FFF2-40B4-BE49-F238E27FC236}">
                <a16:creationId xmlns:a16="http://schemas.microsoft.com/office/drawing/2014/main" id="{579576D2-7B08-4B26-52BF-4BA6312F74C6}"/>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62B73E-B565-A3B3-E1F6-42DC8033E56C}"/>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A5658FA6-1112-A774-7CED-84B3EDF35EC2}"/>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B08F55A-69D3-486E-5F03-41128FCCEEF3}"/>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0CF6B37D-A73C-5DF0-0581-5C28C9FBED73}"/>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3EFA298-8713-F017-FEB8-F333D3ED7915}"/>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
        <p:nvSpPr>
          <p:cNvPr id="4" name="TextBox 3">
            <a:extLst>
              <a:ext uri="{FF2B5EF4-FFF2-40B4-BE49-F238E27FC236}">
                <a16:creationId xmlns:a16="http://schemas.microsoft.com/office/drawing/2014/main" id="{99A500B4-9C0B-8418-4C97-9D0DF8F439D0}"/>
              </a:ext>
            </a:extLst>
          </p:cNvPr>
          <p:cNvSpPr txBox="1"/>
          <p:nvPr/>
        </p:nvSpPr>
        <p:spPr>
          <a:xfrm>
            <a:off x="3783080" y="6088559"/>
            <a:ext cx="5297795" cy="769441"/>
          </a:xfrm>
          <a:prstGeom prst="rect">
            <a:avLst/>
          </a:prstGeom>
          <a:noFill/>
        </p:spPr>
        <p:txBody>
          <a:bodyPr wrap="square" rtlCol="0">
            <a:spAutoFit/>
          </a:bodyPr>
          <a:lstStyle/>
          <a:p>
            <a:r>
              <a:rPr lang="en-US" sz="2200" dirty="0">
                <a:highlight>
                  <a:srgbClr val="FFFF00"/>
                </a:highlight>
                <a:cs typeface="Franklin Gothic Medium"/>
              </a:rPr>
              <a:t>Immigration is highest when species number is lowest and distance is smallest!</a:t>
            </a:r>
            <a:endParaRPr lang="en-US" sz="2200" b="1" dirty="0">
              <a:solidFill>
                <a:srgbClr val="C00000"/>
              </a:solidFill>
              <a:highlight>
                <a:srgbClr val="FFFF00"/>
              </a:highlight>
              <a:cs typeface="Franklin Gothic Medium"/>
            </a:endParaRPr>
          </a:p>
        </p:txBody>
      </p:sp>
    </p:spTree>
    <p:extLst>
      <p:ext uri="{BB962C8B-B14F-4D97-AF65-F5344CB8AC3E}">
        <p14:creationId xmlns:p14="http://schemas.microsoft.com/office/powerpoint/2010/main" val="2947265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3" name="Picture 32" descr="A graph of a red line&#10;&#10;Description automatically generated">
            <a:extLst>
              <a:ext uri="{FF2B5EF4-FFF2-40B4-BE49-F238E27FC236}">
                <a16:creationId xmlns:a16="http://schemas.microsoft.com/office/drawing/2014/main" id="{4B6C782C-E09F-D8F9-329D-9262470F6E58}"/>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2681186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B9C57-5DDB-AB8B-9D08-53ADE6A421E3}"/>
            </a:ext>
          </a:extLst>
        </p:cNvPr>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286DC00F-6B27-880A-1BE6-22C1913F724B}"/>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3FE7C1DF-213A-4B9A-8500-0017D8B4A3CF}"/>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19D1048-E7ED-B224-E07C-672F3795D8C3}"/>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7F8CC8BE-6260-353B-F070-8B5B7838BAC4}"/>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DEC4583A-7724-826B-22A4-C38913D14224}"/>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DE334F6-2D56-8A38-CC4B-C814D84F41A7}"/>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ADD0F6-1A7C-8378-A272-A4AC5F55D46B}"/>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9DADD0F6-1A7C-8378-A272-A4AC5F55D46B}"/>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FA5858DD-2DD8-8DFE-FFA1-6E9ED3A6AF8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0C4D2C6A-6AD5-1DDF-1A5F-5B9AEA253286}"/>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742A943-E9E7-BCB9-B293-A044EF042A58}"/>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A234EE-3019-8E0C-314D-F10D5EAC1B4C}"/>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highlight>
                                <a:srgbClr val="FFFF00"/>
                              </a:highlight>
                              <a:latin typeface="Cambria Math" panose="02040503050406030204" pitchFamily="18" charset="0"/>
                            </a:rPr>
                            <m:t>𝑆</m:t>
                          </m:r>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highlight>
                                <a:srgbClr val="FFFF00"/>
                              </a:highlight>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D8A234EE-3019-8E0C-314D-F10D5EAC1B4C}"/>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243739-D81F-C872-C336-FE7A0987C6CA}"/>
              </a:ext>
            </a:extLst>
          </p:cNvPr>
          <p:cNvSpPr txBox="1"/>
          <p:nvPr/>
        </p:nvSpPr>
        <p:spPr>
          <a:xfrm>
            <a:off x="11079892" y="4152084"/>
            <a:ext cx="1093555" cy="830997"/>
          </a:xfrm>
          <a:prstGeom prst="rect">
            <a:avLst/>
          </a:prstGeom>
          <a:noFill/>
        </p:spPr>
        <p:txBody>
          <a:bodyPr wrap="square" rtlCol="0">
            <a:spAutoFit/>
          </a:bodyPr>
          <a:lstStyle/>
          <a:p>
            <a:pPr algn="ctr"/>
            <a:r>
              <a:rPr lang="en-US" sz="1600" dirty="0">
                <a:highlight>
                  <a:srgbClr val="FFFF00"/>
                </a:highlight>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1CCB5713-53C8-5951-FEA9-FA10299809D8}"/>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46F901-6C0C-2DFD-5059-3A06FDC2786F}"/>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7ADBDA-B399-2BCA-F5A5-6EB94AA8B2C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03AA572A-7DD4-FE09-EE28-DAA012049E3B}"/>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F1B6CBE-8875-405E-1DCC-09D052134AA0}"/>
              </a:ext>
            </a:extLst>
          </p:cNvPr>
          <p:cNvSpPr txBox="1"/>
          <p:nvPr/>
        </p:nvSpPr>
        <p:spPr>
          <a:xfrm>
            <a:off x="8677737" y="4293438"/>
            <a:ext cx="1531847" cy="830997"/>
          </a:xfrm>
          <a:prstGeom prst="rect">
            <a:avLst/>
          </a:prstGeom>
          <a:noFill/>
        </p:spPr>
        <p:txBody>
          <a:bodyPr wrap="square" rtlCol="0">
            <a:spAutoFit/>
          </a:bodyPr>
          <a:lstStyle/>
          <a:p>
            <a:pPr algn="ctr"/>
            <a:r>
              <a:rPr lang="en-US" sz="1600" dirty="0">
                <a:highlight>
                  <a:srgbClr val="FFFF00"/>
                </a:highlight>
                <a:cs typeface="Franklin Gothic Medium"/>
              </a:rPr>
              <a:t>number of species on island</a:t>
            </a:r>
            <a:endParaRPr lang="en-US" sz="1600" b="1" dirty="0">
              <a:solidFill>
                <a:srgbClr val="C00000"/>
              </a:solidFill>
              <a:highlight>
                <a:srgbClr val="FFFF00"/>
              </a:highlight>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ABBF9401-69A0-3741-6DFE-D8A564A0D9F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3" name="Picture 32" descr="A graph of a red line&#10;&#10;Description automatically generated">
            <a:extLst>
              <a:ext uri="{FF2B5EF4-FFF2-40B4-BE49-F238E27FC236}">
                <a16:creationId xmlns:a16="http://schemas.microsoft.com/office/drawing/2014/main" id="{F669F53F-271A-C443-5720-BB6E86ED0090}"/>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
        <p:nvSpPr>
          <p:cNvPr id="12" name="TextBox 11">
            <a:extLst>
              <a:ext uri="{FF2B5EF4-FFF2-40B4-BE49-F238E27FC236}">
                <a16:creationId xmlns:a16="http://schemas.microsoft.com/office/drawing/2014/main" id="{B1F7F650-499D-4AAF-FC02-400D6D54D67B}"/>
              </a:ext>
            </a:extLst>
          </p:cNvPr>
          <p:cNvSpPr txBox="1"/>
          <p:nvPr/>
        </p:nvSpPr>
        <p:spPr>
          <a:xfrm>
            <a:off x="7602914" y="6056565"/>
            <a:ext cx="4589086" cy="769441"/>
          </a:xfrm>
          <a:prstGeom prst="rect">
            <a:avLst/>
          </a:prstGeom>
          <a:noFill/>
        </p:spPr>
        <p:txBody>
          <a:bodyPr wrap="square" rtlCol="0">
            <a:spAutoFit/>
          </a:bodyPr>
          <a:lstStyle/>
          <a:p>
            <a:pPr algn="r"/>
            <a:r>
              <a:rPr lang="en-US" sz="2200" dirty="0">
                <a:highlight>
                  <a:srgbClr val="FFFF00"/>
                </a:highlight>
                <a:cs typeface="Franklin Gothic Medium"/>
              </a:rPr>
              <a:t>Extinction is highest when species number is highest and area is smallest!</a:t>
            </a:r>
            <a:endParaRPr lang="en-US" sz="2200" b="1" dirty="0">
              <a:solidFill>
                <a:srgbClr val="C00000"/>
              </a:solidFill>
              <a:highlight>
                <a:srgbClr val="FFFF00"/>
              </a:highlight>
              <a:cs typeface="Franklin Gothic Medium"/>
            </a:endParaRPr>
          </a:p>
        </p:txBody>
      </p:sp>
    </p:spTree>
    <p:extLst>
      <p:ext uri="{BB962C8B-B14F-4D97-AF65-F5344CB8AC3E}">
        <p14:creationId xmlns:p14="http://schemas.microsoft.com/office/powerpoint/2010/main" val="3459567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02F91-2D5B-8031-991C-1CF3D6EAA771}"/>
            </a:ext>
          </a:extLst>
        </p:cNvPr>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A24F5173-114C-36A8-E89B-B7B873F38505}"/>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1F21C73F-774D-461A-AFB3-C205221A36F1}"/>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347BD555-F2AA-42D0-3346-FE0A8628584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BF2A5731-85A8-7FDD-92FC-0C873ED8C6BC}"/>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67BCD459-5E73-4BD7-FFEC-372BDB8CCA14}"/>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6B195505-FD7C-678A-4FD6-70A8751FE610}"/>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643094-5A8F-835C-8240-234BD3611072}"/>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C4643094-5A8F-835C-8240-234BD3611072}"/>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336B2C6-06A6-26CB-D9A7-06D0E344449C}"/>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26BD6FFA-507A-216C-5899-A93E4DF031F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F179971-0052-524C-84BD-D4E287BD209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2A0AF2-2448-9D77-61A3-6F962D676A26}"/>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982A0AF2-2448-9D77-61A3-6F962D676A26}"/>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7B3B54A-A967-F840-F19B-F0ABDF8EEC64}"/>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3ADA5CD8-5583-EDFF-1E3A-10718EA3A9C0}"/>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443343-15F3-A628-2715-8817C2999464}"/>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91D38DD-ACDF-A1E4-4B62-42D1A7D5EC3B}"/>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94982998-1411-69F4-802B-CCB7834351E7}"/>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F98B078-D44C-62F5-436B-B0EBA8537997}"/>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7F98B078-D44C-62F5-436B-B0EBA8537997}"/>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6"/>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B30CCF8-76F5-9577-39F6-FE5B7835310A}"/>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9F8D4F-04AD-DCAF-B2BB-FC47B82616A2}"/>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DC3DFB-9EB1-60DF-D173-C01F91DFB336}"/>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9FB5756F-8308-5993-7177-708F5D2DC32B}"/>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F1C9951A-5DF4-1005-907C-B62507BCCAAC}"/>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008452-821D-904F-DCA1-BB91D9C96C22}"/>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62940EC0-82FB-2A0C-13CC-31EAB17F01E6}"/>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86C817-6690-BFC2-09E1-26A8B30BE7F4}"/>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50DD9B77-34DC-51AC-58EA-BF717F4F2535}"/>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197B612-01B0-6AEB-13C9-7DEF0321BE52}"/>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sp>
        <p:nvSpPr>
          <p:cNvPr id="30" name="TextBox 29">
            <a:extLst>
              <a:ext uri="{FF2B5EF4-FFF2-40B4-BE49-F238E27FC236}">
                <a16:creationId xmlns:a16="http://schemas.microsoft.com/office/drawing/2014/main" id="{C33837F2-522E-FAA5-1E16-BC925F07C07F}"/>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526769FB-D148-88C6-4B3D-E5399C8D59B0}"/>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7600F229-CF32-7E86-EDD4-54D44DF32BD4}"/>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1875935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4" name="Content Placeholder 2">
            <a:extLst>
              <a:ext uri="{FF2B5EF4-FFF2-40B4-BE49-F238E27FC236}">
                <a16:creationId xmlns:a16="http://schemas.microsoft.com/office/drawing/2014/main" id="{75EAFF6B-DD5F-5BC2-D934-F762B9F8876D}"/>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r>
              <a:rPr lang="en-US" sz="2800" dirty="0"/>
              <a:t>, sometimes using equations.</a:t>
            </a:r>
            <a:endParaRPr lang="en-US" sz="2800" b="1" i="1" dirty="0">
              <a:solidFill>
                <a:srgbClr val="C00000"/>
              </a:solidFill>
            </a:endParaRPr>
          </a:p>
        </p:txBody>
      </p:sp>
    </p:spTree>
    <p:extLst>
      <p:ext uri="{BB962C8B-B14F-4D97-AF65-F5344CB8AC3E}">
        <p14:creationId xmlns:p14="http://schemas.microsoft.com/office/powerpoint/2010/main" val="247119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29A2D9-D139-13F8-C790-56B32A0B732C}"/>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B729A2D9-D139-13F8-C790-56B32A0B732C}"/>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6"/>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D252E99-64DD-80D9-783B-2F48E6BE5F92}"/>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BB6E01-DFFB-AEE1-5145-8BD7D32DE83C}"/>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220ACE-A7D7-6A3D-9111-1B555371C9DF}"/>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DB51DC74-49C4-B15E-A6B7-EEB79AAC42A5}"/>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0767177A-330D-3F7E-A4C6-E4B9008EBA17}"/>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7002E5-A1DA-0EAD-F807-E032189DC8F9}"/>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B23A93E7-9C9E-8E88-8E89-2A5FF99D549F}"/>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CAF112-7776-03F1-226C-EE89F44192EA}"/>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1E5F4637-811D-BC03-577F-E88C1416292E}"/>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D8D289-C660-008F-F9A7-65081A107F27}"/>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1F1A262-98C8-E8B3-A918-D1587A8D95D6}"/>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cxnSp>
        <p:nvCxnSpPr>
          <p:cNvPr id="12" name="Straight Arrow Connector 11">
            <a:extLst>
              <a:ext uri="{FF2B5EF4-FFF2-40B4-BE49-F238E27FC236}">
                <a16:creationId xmlns:a16="http://schemas.microsoft.com/office/drawing/2014/main" id="{37531BA6-193F-6CF1-ED25-FA90986A71B8}"/>
              </a:ext>
            </a:extLst>
          </p:cNvPr>
          <p:cNvCxnSpPr>
            <a:cxnSpLocks/>
          </p:cNvCxnSpPr>
          <p:nvPr/>
        </p:nvCxnSpPr>
        <p:spPr>
          <a:xfrm flipH="1" flipV="1">
            <a:off x="7308927" y="2565230"/>
            <a:ext cx="1750572" cy="8442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71A8A77-5A12-61C7-F913-EB8B1E49739B}"/>
              </a:ext>
            </a:extLst>
          </p:cNvPr>
          <p:cNvCxnSpPr>
            <a:cxnSpLocks/>
          </p:cNvCxnSpPr>
          <p:nvPr/>
        </p:nvCxnSpPr>
        <p:spPr>
          <a:xfrm flipV="1">
            <a:off x="3481323" y="2565230"/>
            <a:ext cx="1816391" cy="58412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921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1622936" y="2458877"/>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1622936" y="2458877"/>
                <a:ext cx="1870346" cy="430887"/>
              </a:xfrm>
              <a:prstGeom prst="rect">
                <a:avLst/>
              </a:prstGeom>
              <a:blipFill>
                <a:blip r:embed="rId3"/>
                <a:stretch>
                  <a:fillRect l="-6040"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2CBB662-E775-03FB-90CF-605DF00C10DE}"/>
              </a:ext>
            </a:extLst>
          </p:cNvPr>
          <p:cNvSpPr txBox="1"/>
          <p:nvPr/>
        </p:nvSpPr>
        <p:spPr>
          <a:xfrm>
            <a:off x="0" y="6336804"/>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7" name="Picture 16" descr="A graph of a red line&#10;&#10;Description automatically generated">
            <a:extLst>
              <a:ext uri="{FF2B5EF4-FFF2-40B4-BE49-F238E27FC236}">
                <a16:creationId xmlns:a16="http://schemas.microsoft.com/office/drawing/2014/main" id="{2AD4EB26-0317-3BCD-0E33-08140C978C58}"/>
              </a:ext>
            </a:extLst>
          </p:cNvPr>
          <p:cNvPicPr>
            <a:picLocks noChangeAspect="1"/>
          </p:cNvPicPr>
          <p:nvPr/>
        </p:nvPicPr>
        <p:blipFill rotWithShape="1">
          <a:blip r:embed="rId5"/>
          <a:srcRect l="-183" t="18832" r="5416" b="3065"/>
          <a:stretch/>
        </p:blipFill>
        <p:spPr>
          <a:xfrm>
            <a:off x="5934955" y="2560725"/>
            <a:ext cx="6257045" cy="4297275"/>
          </a:xfrm>
          <a:prstGeom prst="rect">
            <a:avLst/>
          </a:prstGeom>
        </p:spPr>
      </p:pic>
      <p:sp>
        <p:nvSpPr>
          <p:cNvPr id="18" name="TextBox 17">
            <a:extLst>
              <a:ext uri="{FF2B5EF4-FFF2-40B4-BE49-F238E27FC236}">
                <a16:creationId xmlns:a16="http://schemas.microsoft.com/office/drawing/2014/main" id="{13F93167-13F5-9DCD-F933-BFC6D813272B}"/>
              </a:ext>
            </a:extLst>
          </p:cNvPr>
          <p:cNvSpPr txBox="1"/>
          <p:nvPr/>
        </p:nvSpPr>
        <p:spPr>
          <a:xfrm rot="3714921">
            <a:off x="6862456" y="30338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9" name="TextBox 18">
            <a:extLst>
              <a:ext uri="{FF2B5EF4-FFF2-40B4-BE49-F238E27FC236}">
                <a16:creationId xmlns:a16="http://schemas.microsoft.com/office/drawing/2014/main" id="{9D515DAC-463F-C4DD-9144-2C4BCC2BAD1F}"/>
              </a:ext>
            </a:extLst>
          </p:cNvPr>
          <p:cNvSpPr txBox="1"/>
          <p:nvPr/>
        </p:nvSpPr>
        <p:spPr>
          <a:xfrm rot="19332328">
            <a:off x="9390350" y="325384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0" name="Straight Arrow Connector 19">
            <a:extLst>
              <a:ext uri="{FF2B5EF4-FFF2-40B4-BE49-F238E27FC236}">
                <a16:creationId xmlns:a16="http://schemas.microsoft.com/office/drawing/2014/main" id="{E7058005-195F-97E8-D06D-7100AEFC76F3}"/>
              </a:ext>
            </a:extLst>
          </p:cNvPr>
          <p:cNvCxnSpPr>
            <a:cxnSpLocks/>
          </p:cNvCxnSpPr>
          <p:nvPr/>
        </p:nvCxnSpPr>
        <p:spPr>
          <a:xfrm flipV="1">
            <a:off x="8608604" y="4935125"/>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9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C9F229F5-BB86-0A64-AE41-647A1DF9D468}"/>
              </a:ext>
            </a:extLst>
          </p:cNvPr>
          <p:cNvPicPr>
            <a:picLocks noChangeAspect="1"/>
          </p:cNvPicPr>
          <p:nvPr/>
        </p:nvPicPr>
        <p:blipFill rotWithShape="1">
          <a:blip r:embed="rId3"/>
          <a:srcRect l="-183" t="18832" r="5416" b="3065"/>
          <a:stretch/>
        </p:blipFill>
        <p:spPr>
          <a:xfrm>
            <a:off x="5934955" y="2560725"/>
            <a:ext cx="6257045" cy="4297275"/>
          </a:xfrm>
          <a:prstGeom prst="rect">
            <a:avLst/>
          </a:prstGeom>
        </p:spPr>
      </p:pic>
      <p:sp>
        <p:nvSpPr>
          <p:cNvPr id="5" name="TextBox 4">
            <a:extLst>
              <a:ext uri="{FF2B5EF4-FFF2-40B4-BE49-F238E27FC236}">
                <a16:creationId xmlns:a16="http://schemas.microsoft.com/office/drawing/2014/main" id="{31B19C3B-8E5B-90B4-00FB-BB1101477207}"/>
              </a:ext>
            </a:extLst>
          </p:cNvPr>
          <p:cNvSpPr txBox="1"/>
          <p:nvPr/>
        </p:nvSpPr>
        <p:spPr>
          <a:xfrm rot="3714921">
            <a:off x="6862456" y="30338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D6201ADB-AE5E-0720-0A07-46D96A686202}"/>
              </a:ext>
            </a:extLst>
          </p:cNvPr>
          <p:cNvSpPr txBox="1"/>
          <p:nvPr/>
        </p:nvSpPr>
        <p:spPr>
          <a:xfrm rot="19332328">
            <a:off x="9390350" y="325384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4" name="TextBox 3">
            <a:extLst>
              <a:ext uri="{FF2B5EF4-FFF2-40B4-BE49-F238E27FC236}">
                <a16:creationId xmlns:a16="http://schemas.microsoft.com/office/drawing/2014/main" id="{4AFC39E3-DDCD-9AF3-D636-1406D809934D}"/>
              </a:ext>
            </a:extLst>
          </p:cNvPr>
          <p:cNvSpPr txBox="1"/>
          <p:nvPr/>
        </p:nvSpPr>
        <p:spPr>
          <a:xfrm>
            <a:off x="0" y="6336804"/>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61065BE-2630-387B-C29A-300FBBEF3D83}"/>
              </a:ext>
            </a:extLst>
          </p:cNvPr>
          <p:cNvCxnSpPr>
            <a:cxnSpLocks/>
          </p:cNvCxnSpPr>
          <p:nvPr/>
        </p:nvCxnSpPr>
        <p:spPr>
          <a:xfrm flipV="1">
            <a:off x="8608604" y="4935125"/>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32C4586-D41E-BBD5-6F3D-6EC092EDAE16}"/>
              </a:ext>
            </a:extLst>
          </p:cNvPr>
          <p:cNvCxnSpPr>
            <a:cxnSpLocks/>
          </p:cNvCxnSpPr>
          <p:nvPr/>
        </p:nvCxnSpPr>
        <p:spPr>
          <a:xfrm flipV="1">
            <a:off x="920757" y="4120102"/>
            <a:ext cx="0" cy="326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837EF4-EEC6-CEE9-4E18-522831CAC738}"/>
              </a:ext>
            </a:extLst>
          </p:cNvPr>
          <p:cNvSpPr txBox="1"/>
          <p:nvPr/>
        </p:nvSpPr>
        <p:spPr>
          <a:xfrm>
            <a:off x="154833" y="4491890"/>
            <a:ext cx="1531847" cy="830997"/>
          </a:xfrm>
          <a:prstGeom prst="rect">
            <a:avLst/>
          </a:prstGeom>
          <a:noFill/>
        </p:spPr>
        <p:txBody>
          <a:bodyPr wrap="square" rtlCol="0">
            <a:spAutoFit/>
          </a:bodyPr>
          <a:lstStyle/>
          <a:p>
            <a:pPr algn="ctr"/>
            <a:r>
              <a:rPr lang="en-US" sz="1600" dirty="0">
                <a:cs typeface="Franklin Gothic Medium"/>
              </a:rPr>
              <a:t>equilibrium number of species</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DCBB43CC-82C7-046B-134C-E77AC13F0809}"/>
              </a:ext>
            </a:extLst>
          </p:cNvPr>
          <p:cNvCxnSpPr>
            <a:cxnSpLocks/>
          </p:cNvCxnSpPr>
          <p:nvPr/>
        </p:nvCxnSpPr>
        <p:spPr>
          <a:xfrm>
            <a:off x="2300443" y="3126152"/>
            <a:ext cx="0" cy="302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E29BC8-0D07-6428-DC14-343229B78611}"/>
              </a:ext>
            </a:extLst>
          </p:cNvPr>
          <p:cNvSpPr txBox="1"/>
          <p:nvPr/>
        </p:nvSpPr>
        <p:spPr>
          <a:xfrm>
            <a:off x="1498417" y="2295155"/>
            <a:ext cx="1892964" cy="830997"/>
          </a:xfrm>
          <a:prstGeom prst="rect">
            <a:avLst/>
          </a:prstGeom>
          <a:noFill/>
        </p:spPr>
        <p:txBody>
          <a:bodyPr wrap="square" rtlCol="0">
            <a:spAutoFit/>
          </a:bodyPr>
          <a:lstStyle/>
          <a:p>
            <a:pPr algn="ctr"/>
            <a:r>
              <a:rPr lang="en-US" sz="1600" dirty="0">
                <a:cs typeface="Franklin Gothic Medium"/>
              </a:rPr>
              <a:t>increases with number of species in source pool</a:t>
            </a:r>
            <a:endParaRPr lang="en-US" sz="1600" b="1" dirty="0">
              <a:solidFill>
                <a:srgbClr val="C00000"/>
              </a:solidFill>
              <a:cs typeface="Franklin Gothic Medium"/>
            </a:endParaRPr>
          </a:p>
        </p:txBody>
      </p:sp>
      <p:cxnSp>
        <p:nvCxnSpPr>
          <p:cNvPr id="14" name="Straight Arrow Connector 13">
            <a:extLst>
              <a:ext uri="{FF2B5EF4-FFF2-40B4-BE49-F238E27FC236}">
                <a16:creationId xmlns:a16="http://schemas.microsoft.com/office/drawing/2014/main" id="{BCE05AFC-2438-303D-C11A-EDDE0904B86C}"/>
              </a:ext>
            </a:extLst>
          </p:cNvPr>
          <p:cNvCxnSpPr>
            <a:cxnSpLocks/>
          </p:cNvCxnSpPr>
          <p:nvPr/>
        </p:nvCxnSpPr>
        <p:spPr>
          <a:xfrm flipH="1">
            <a:off x="2981638" y="3326359"/>
            <a:ext cx="514765" cy="240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771BA98-E449-5DF3-44DD-50906EA1DA39}"/>
              </a:ext>
            </a:extLst>
          </p:cNvPr>
          <p:cNvSpPr txBox="1"/>
          <p:nvPr/>
        </p:nvSpPr>
        <p:spPr>
          <a:xfrm>
            <a:off x="3496403" y="2863347"/>
            <a:ext cx="1308542" cy="830997"/>
          </a:xfrm>
          <a:prstGeom prst="rect">
            <a:avLst/>
          </a:prstGeom>
          <a:noFill/>
        </p:spPr>
        <p:txBody>
          <a:bodyPr wrap="square" rtlCol="0">
            <a:spAutoFit/>
          </a:bodyPr>
          <a:lstStyle/>
          <a:p>
            <a:pPr algn="ctr"/>
            <a:r>
              <a:rPr lang="en-US" sz="1600" dirty="0">
                <a:cs typeface="Franklin Gothic Medium"/>
              </a:rPr>
              <a:t>increases with area of island</a:t>
            </a:r>
            <a:endParaRPr lang="en-US" sz="1600" b="1" dirty="0">
              <a:solidFill>
                <a:srgbClr val="C00000"/>
              </a:solidFill>
              <a:cs typeface="Franklin Gothic Medium"/>
            </a:endParaRPr>
          </a:p>
        </p:txBody>
      </p:sp>
      <p:cxnSp>
        <p:nvCxnSpPr>
          <p:cNvPr id="16" name="Straight Arrow Connector 15">
            <a:extLst>
              <a:ext uri="{FF2B5EF4-FFF2-40B4-BE49-F238E27FC236}">
                <a16:creationId xmlns:a16="http://schemas.microsoft.com/office/drawing/2014/main" id="{DDE88451-4FEB-F67B-91E8-2A55B339C4D7}"/>
              </a:ext>
            </a:extLst>
          </p:cNvPr>
          <p:cNvCxnSpPr>
            <a:cxnSpLocks/>
          </p:cNvCxnSpPr>
          <p:nvPr/>
        </p:nvCxnSpPr>
        <p:spPr>
          <a:xfrm flipH="1">
            <a:off x="3391381" y="4119647"/>
            <a:ext cx="3912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86FD5EB-EC8A-1263-8154-BC5354B7B5C3}"/>
              </a:ext>
            </a:extLst>
          </p:cNvPr>
          <p:cNvSpPr txBox="1"/>
          <p:nvPr/>
        </p:nvSpPr>
        <p:spPr>
          <a:xfrm>
            <a:off x="3692047" y="3907705"/>
            <a:ext cx="1661677" cy="1077218"/>
          </a:xfrm>
          <a:prstGeom prst="rect">
            <a:avLst/>
          </a:prstGeom>
          <a:noFill/>
        </p:spPr>
        <p:txBody>
          <a:bodyPr wrap="square" rtlCol="0">
            <a:spAutoFit/>
          </a:bodyPr>
          <a:lstStyle/>
          <a:p>
            <a:pPr algn="ctr"/>
            <a:r>
              <a:rPr lang="en-US" sz="1600" dirty="0">
                <a:cs typeface="Franklin Gothic Medium"/>
              </a:rPr>
              <a:t>decreases with distance from with distance from mainland</a:t>
            </a:r>
            <a:endParaRPr lang="en-US" sz="1600" b="1" dirty="0">
              <a:solidFill>
                <a:srgbClr val="C00000"/>
              </a:solidFill>
              <a:cs typeface="Franklin Gothic Medium"/>
            </a:endParaRPr>
          </a:p>
        </p:txBody>
      </p:sp>
    </p:spTree>
    <p:extLst>
      <p:ext uri="{BB962C8B-B14F-4D97-AF65-F5344CB8AC3E}">
        <p14:creationId xmlns:p14="http://schemas.microsoft.com/office/powerpoint/2010/main" val="1575204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red line&#10;&#10;Description automatically generated">
            <a:extLst>
              <a:ext uri="{FF2B5EF4-FFF2-40B4-BE49-F238E27FC236}">
                <a16:creationId xmlns:a16="http://schemas.microsoft.com/office/drawing/2014/main" id="{69FE1ADA-4F23-4DE3-5D65-7812CA8A74C4}"/>
              </a:ext>
            </a:extLst>
          </p:cNvPr>
          <p:cNvPicPr>
            <a:picLocks noChangeAspect="1"/>
          </p:cNvPicPr>
          <p:nvPr/>
        </p:nvPicPr>
        <p:blipFill rotWithShape="1">
          <a:blip r:embed="rId3"/>
          <a:srcRect l="-183" t="18832" r="5416" b="3065"/>
          <a:stretch/>
        </p:blipFill>
        <p:spPr>
          <a:xfrm>
            <a:off x="3146347" y="2546142"/>
            <a:ext cx="6257045" cy="4297275"/>
          </a:xfrm>
          <a:prstGeom prst="rect">
            <a:avLst/>
          </a:prstGeom>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695068" y="1957682"/>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p:cNvCxnSpPr>
          <p:nvPr/>
        </p:nvCxnSpPr>
        <p:spPr>
          <a:xfrm>
            <a:off x="3279218" y="1835297"/>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0" name="Oval 29">
            <a:extLst>
              <a:ext uri="{FF2B5EF4-FFF2-40B4-BE49-F238E27FC236}">
                <a16:creationId xmlns:a16="http://schemas.microsoft.com/office/drawing/2014/main" id="{E3A9FF54-1441-E298-FD34-54DD09F7FBEC}"/>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2D03860-C8F9-0FC5-232D-F3BC90FB5093}"/>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B3841A8-339D-BFD1-3665-84A0B50734CA}"/>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a:extLst>
              <a:ext uri="{FF2B5EF4-FFF2-40B4-BE49-F238E27FC236}">
                <a16:creationId xmlns:a16="http://schemas.microsoft.com/office/drawing/2014/main" id="{DFC1ABEA-DAF3-7786-7014-AA5FB65C9EF2}"/>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38B65EC-CF74-94DF-ED17-0DDA8C95B569}"/>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20213B3-C22F-57ED-4D33-B4BE74AD0F86}"/>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211806-0078-2FA7-EDA9-9D63F86998A7}"/>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A47C6D7-889D-394B-B77B-3ED81AD34854}"/>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38" name="Oval 37">
            <a:extLst>
              <a:ext uri="{FF2B5EF4-FFF2-40B4-BE49-F238E27FC236}">
                <a16:creationId xmlns:a16="http://schemas.microsoft.com/office/drawing/2014/main" id="{6D8F2CAE-2FA7-1EC7-0AE5-E48F379CD28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3" name="TextBox 2">
            <a:extLst>
              <a:ext uri="{FF2B5EF4-FFF2-40B4-BE49-F238E27FC236}">
                <a16:creationId xmlns:a16="http://schemas.microsoft.com/office/drawing/2014/main" id="{74B5703F-D5B1-D570-C67E-A79B1D96756D}"/>
              </a:ext>
            </a:extLst>
          </p:cNvPr>
          <p:cNvSpPr txBox="1"/>
          <p:nvPr/>
        </p:nvSpPr>
        <p:spPr>
          <a:xfrm rot="3714921">
            <a:off x="4073848" y="3019269"/>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3515126-CCEE-10E9-3DC0-0A11435AD1C5}"/>
              </a:ext>
            </a:extLst>
          </p:cNvPr>
          <p:cNvSpPr txBox="1"/>
          <p:nvPr/>
        </p:nvSpPr>
        <p:spPr>
          <a:xfrm rot="19332328">
            <a:off x="6601742" y="3239264"/>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Tree>
    <p:extLst>
      <p:ext uri="{BB962C8B-B14F-4D97-AF65-F5344CB8AC3E}">
        <p14:creationId xmlns:p14="http://schemas.microsoft.com/office/powerpoint/2010/main" val="3749255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red line&#10;&#10;Description automatically generated">
            <a:extLst>
              <a:ext uri="{FF2B5EF4-FFF2-40B4-BE49-F238E27FC236}">
                <a16:creationId xmlns:a16="http://schemas.microsoft.com/office/drawing/2014/main" id="{69FE1ADA-4F23-4DE3-5D65-7812CA8A74C4}"/>
              </a:ext>
            </a:extLst>
          </p:cNvPr>
          <p:cNvPicPr>
            <a:picLocks noChangeAspect="1"/>
          </p:cNvPicPr>
          <p:nvPr/>
        </p:nvPicPr>
        <p:blipFill rotWithShape="1">
          <a:blip r:embed="rId3"/>
          <a:srcRect l="-183" t="18832" r="5416" b="3065"/>
          <a:stretch/>
        </p:blipFill>
        <p:spPr>
          <a:xfrm>
            <a:off x="3146347" y="2546142"/>
            <a:ext cx="6257045" cy="4297275"/>
          </a:xfrm>
          <a:prstGeom prst="rect">
            <a:avLst/>
          </a:prstGeom>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695068" y="1957682"/>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p:cNvCxnSpPr>
          <p:nvPr/>
        </p:nvCxnSpPr>
        <p:spPr>
          <a:xfrm>
            <a:off x="3279218" y="1835297"/>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 name="TextBox 2">
            <a:extLst>
              <a:ext uri="{FF2B5EF4-FFF2-40B4-BE49-F238E27FC236}">
                <a16:creationId xmlns:a16="http://schemas.microsoft.com/office/drawing/2014/main" id="{74B5703F-D5B1-D570-C67E-A79B1D96756D}"/>
              </a:ext>
            </a:extLst>
          </p:cNvPr>
          <p:cNvSpPr txBox="1"/>
          <p:nvPr/>
        </p:nvSpPr>
        <p:spPr>
          <a:xfrm rot="3714921">
            <a:off x="4073848" y="3019269"/>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3515126-CCEE-10E9-3DC0-0A11435AD1C5}"/>
              </a:ext>
            </a:extLst>
          </p:cNvPr>
          <p:cNvSpPr txBox="1"/>
          <p:nvPr/>
        </p:nvSpPr>
        <p:spPr>
          <a:xfrm rot="19332328">
            <a:off x="6601742" y="3239264"/>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pic>
        <p:nvPicPr>
          <p:cNvPr id="4" name="Picture 3">
            <a:extLst>
              <a:ext uri="{FF2B5EF4-FFF2-40B4-BE49-F238E27FC236}">
                <a16:creationId xmlns:a16="http://schemas.microsoft.com/office/drawing/2014/main" id="{48DEF3B7-4F49-08EB-8066-C3AC30D4F0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66" t="20866"/>
          <a:stretch/>
        </p:blipFill>
        <p:spPr bwMode="auto">
          <a:xfrm>
            <a:off x="536336" y="4363091"/>
            <a:ext cx="2693399" cy="18561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AB3D0D-9565-23B5-27E3-51029518B76A}"/>
              </a:ext>
            </a:extLst>
          </p:cNvPr>
          <p:cNvSpPr txBox="1"/>
          <p:nvPr/>
        </p:nvSpPr>
        <p:spPr>
          <a:xfrm>
            <a:off x="473373" y="3285873"/>
            <a:ext cx="2693399" cy="1077218"/>
          </a:xfrm>
          <a:prstGeom prst="rect">
            <a:avLst/>
          </a:prstGeom>
          <a:noFill/>
        </p:spPr>
        <p:txBody>
          <a:bodyPr wrap="square" rtlCol="0">
            <a:spAutoFit/>
          </a:bodyPr>
          <a:lstStyle/>
          <a:p>
            <a:pPr algn="ctr"/>
            <a:r>
              <a:rPr lang="en-US" sz="1600" b="1" dirty="0">
                <a:cs typeface="Franklin Gothic Medium"/>
              </a:rPr>
              <a:t>Target effect</a:t>
            </a:r>
            <a:r>
              <a:rPr lang="en-US" sz="1600" dirty="0">
                <a:cs typeface="Franklin Gothic Medium"/>
              </a:rPr>
              <a:t>: </a:t>
            </a:r>
            <a:r>
              <a:rPr lang="en-US" sz="1600" b="1" dirty="0">
                <a:solidFill>
                  <a:srgbClr val="C00000"/>
                </a:solidFill>
                <a:cs typeface="Franklin Gothic Medium"/>
              </a:rPr>
              <a:t>larger islands have higher immigration rates</a:t>
            </a:r>
            <a:r>
              <a:rPr lang="en-US" sz="1600" dirty="0">
                <a:cs typeface="Franklin Gothic Medium"/>
              </a:rPr>
              <a:t> because they offer a bigger target to land on!</a:t>
            </a:r>
          </a:p>
        </p:txBody>
      </p:sp>
      <p:cxnSp>
        <p:nvCxnSpPr>
          <p:cNvPr id="8" name="Straight Arrow Connector 7">
            <a:extLst>
              <a:ext uri="{FF2B5EF4-FFF2-40B4-BE49-F238E27FC236}">
                <a16:creationId xmlns:a16="http://schemas.microsoft.com/office/drawing/2014/main" id="{637B09A9-75CD-35BF-AB97-E526D772DFAD}"/>
              </a:ext>
            </a:extLst>
          </p:cNvPr>
          <p:cNvCxnSpPr>
            <a:cxnSpLocks/>
          </p:cNvCxnSpPr>
          <p:nvPr/>
        </p:nvCxnSpPr>
        <p:spPr>
          <a:xfrm flipV="1">
            <a:off x="3026730" y="3142747"/>
            <a:ext cx="599304"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6">
            <a:extLst>
              <a:ext uri="{FF2B5EF4-FFF2-40B4-BE49-F238E27FC236}">
                <a16:creationId xmlns:a16="http://schemas.microsoft.com/office/drawing/2014/main" id="{B587D2E3-08A8-4999-AC76-DA1D263857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81" t="1179" r="49333" b="-1"/>
          <a:stretch/>
        </p:blipFill>
        <p:spPr bwMode="auto">
          <a:xfrm>
            <a:off x="9300802" y="4392890"/>
            <a:ext cx="2334679" cy="18902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6399C-9E1B-9885-296E-DE0F0B529666}"/>
              </a:ext>
            </a:extLst>
          </p:cNvPr>
          <p:cNvSpPr txBox="1"/>
          <p:nvPr/>
        </p:nvSpPr>
        <p:spPr>
          <a:xfrm>
            <a:off x="9330913" y="3160025"/>
            <a:ext cx="2553357" cy="1323439"/>
          </a:xfrm>
          <a:prstGeom prst="rect">
            <a:avLst/>
          </a:prstGeom>
          <a:noFill/>
        </p:spPr>
        <p:txBody>
          <a:bodyPr wrap="square" rtlCol="0">
            <a:spAutoFit/>
          </a:bodyPr>
          <a:lstStyle/>
          <a:p>
            <a:pPr algn="ctr"/>
            <a:r>
              <a:rPr lang="en-US" sz="1600" b="1" dirty="0">
                <a:cs typeface="Franklin Gothic Medium"/>
              </a:rPr>
              <a:t>Rescue effect</a:t>
            </a:r>
            <a:r>
              <a:rPr lang="en-US" sz="1600" dirty="0">
                <a:cs typeface="Franklin Gothic Medium"/>
              </a:rPr>
              <a:t>: </a:t>
            </a:r>
            <a:r>
              <a:rPr lang="en-US" sz="1600" b="1" dirty="0">
                <a:solidFill>
                  <a:srgbClr val="C00000"/>
                </a:solidFill>
                <a:cs typeface="Franklin Gothic Medium"/>
              </a:rPr>
              <a:t>Closer islands have lower extinction rates </a:t>
            </a:r>
            <a:r>
              <a:rPr lang="en-US" sz="1600" dirty="0">
                <a:cs typeface="Franklin Gothic Medium"/>
              </a:rPr>
              <a:t>because they can be repopulated from the mainland!</a:t>
            </a:r>
          </a:p>
        </p:txBody>
      </p:sp>
      <p:cxnSp>
        <p:nvCxnSpPr>
          <p:cNvPr id="14" name="Straight Arrow Connector 13">
            <a:extLst>
              <a:ext uri="{FF2B5EF4-FFF2-40B4-BE49-F238E27FC236}">
                <a16:creationId xmlns:a16="http://schemas.microsoft.com/office/drawing/2014/main" id="{28F45970-844F-8473-DBDE-3312C839F483}"/>
              </a:ext>
            </a:extLst>
          </p:cNvPr>
          <p:cNvCxnSpPr>
            <a:cxnSpLocks/>
          </p:cNvCxnSpPr>
          <p:nvPr/>
        </p:nvCxnSpPr>
        <p:spPr>
          <a:xfrm flipH="1" flipV="1">
            <a:off x="8358264" y="3142747"/>
            <a:ext cx="972649"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06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A6A3CA6E-56DE-1EF0-B567-06132ABD2597}"/>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A6A3CA6E-56DE-1EF0-B567-06132ABD259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568158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9D704E-3420-EED9-DE43-F7F7F746BFE2}"/>
              </a:ext>
            </a:extLst>
          </p:cNvPr>
          <p:cNvPicPr>
            <a:picLocks noGrp="1" noChangeAspect="1"/>
          </p:cNvPicPr>
          <p:nvPr>
            <p:ph idx="1"/>
          </p:nvPr>
        </p:nvPicPr>
        <p:blipFill>
          <a:blip r:embed="rId3"/>
          <a:stretch>
            <a:fillRect/>
          </a:stretch>
        </p:blipFill>
        <p:spPr>
          <a:xfrm>
            <a:off x="211371" y="1834772"/>
            <a:ext cx="5852499" cy="3725729"/>
          </a:xfrm>
        </p:spPr>
      </p:pic>
      <p:sp>
        <p:nvSpPr>
          <p:cNvPr id="6" name="TextBox 5">
            <a:extLst>
              <a:ext uri="{FF2B5EF4-FFF2-40B4-BE49-F238E27FC236}">
                <a16:creationId xmlns:a16="http://schemas.microsoft.com/office/drawing/2014/main" id="{0FDF85A1-23C6-F905-1D69-2101B74B4B8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Allen et al. 2018. </a:t>
            </a:r>
            <a:r>
              <a:rPr lang="en-US" sz="1600" i="1" dirty="0">
                <a:cs typeface="Franklin Gothic Medium"/>
              </a:rPr>
              <a:t>Community Ecology.</a:t>
            </a:r>
            <a:endParaRPr lang="en-US" sz="1600" dirty="0">
              <a:cs typeface="Franklin Gothic Medium"/>
            </a:endParaRPr>
          </a:p>
        </p:txBody>
      </p:sp>
      <p:sp>
        <p:nvSpPr>
          <p:cNvPr id="9" name="Title 1">
            <a:extLst>
              <a:ext uri="{FF2B5EF4-FFF2-40B4-BE49-F238E27FC236}">
                <a16:creationId xmlns:a16="http://schemas.microsoft.com/office/drawing/2014/main" id="{0C2A7DDF-9253-FC3F-3762-35181C27EB99}"/>
              </a:ext>
            </a:extLst>
          </p:cNvPr>
          <p:cNvSpPr txBox="1">
            <a:spLocks/>
          </p:cNvSpPr>
          <p:nvPr/>
        </p:nvSpPr>
        <p:spPr>
          <a:xfrm>
            <a:off x="529389" y="0"/>
            <a:ext cx="1147010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importance of island size vs. distance varied for different species!</a:t>
            </a:r>
          </a:p>
        </p:txBody>
      </p:sp>
      <p:pic>
        <p:nvPicPr>
          <p:cNvPr id="2050" name="Picture 2" descr="The joy of camera trapping - NatureSpy">
            <a:extLst>
              <a:ext uri="{FF2B5EF4-FFF2-40B4-BE49-F238E27FC236}">
                <a16:creationId xmlns:a16="http://schemas.microsoft.com/office/drawing/2014/main" id="{2BEC912D-E307-9CE9-F9D0-074CB1C76A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194" t="15732" r="21597" b="20234"/>
          <a:stretch/>
        </p:blipFill>
        <p:spPr bwMode="auto">
          <a:xfrm>
            <a:off x="6095999" y="1094329"/>
            <a:ext cx="2938563" cy="260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Live Wildlife Cameras and Trail Cams | The Nature Conservancy">
            <a:extLst>
              <a:ext uri="{FF2B5EF4-FFF2-40B4-BE49-F238E27FC236}">
                <a16:creationId xmlns:a16="http://schemas.microsoft.com/office/drawing/2014/main" id="{88930D30-6F16-D228-978E-0AC135A3B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1915" y="3697637"/>
            <a:ext cx="4165294" cy="260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Backyard Beasts: The Camera Trap Tells the Story">
            <a:extLst>
              <a:ext uri="{FF2B5EF4-FFF2-40B4-BE49-F238E27FC236}">
                <a16:creationId xmlns:a16="http://schemas.microsoft.com/office/drawing/2014/main" id="{C7B675F3-7C4F-47ED-54F0-C97601ADFF5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9076"/>
          <a:stretch/>
        </p:blipFill>
        <p:spPr bwMode="auto">
          <a:xfrm>
            <a:off x="9034562" y="1082326"/>
            <a:ext cx="3170596" cy="26153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AB967C-7415-6C1E-ADC3-10CEC5CF3981}"/>
              </a:ext>
            </a:extLst>
          </p:cNvPr>
          <p:cNvSpPr txBox="1"/>
          <p:nvPr/>
        </p:nvSpPr>
        <p:spPr>
          <a:xfrm>
            <a:off x="11197385" y="1211669"/>
            <a:ext cx="874296" cy="338554"/>
          </a:xfrm>
          <a:prstGeom prst="rect">
            <a:avLst/>
          </a:prstGeom>
          <a:noFill/>
        </p:spPr>
        <p:txBody>
          <a:bodyPr wrap="square" rtlCol="0">
            <a:spAutoFit/>
          </a:bodyPr>
          <a:lstStyle/>
          <a:p>
            <a:pPr algn="r"/>
            <a:r>
              <a:rPr lang="en-US" sz="1600" dirty="0">
                <a:solidFill>
                  <a:schemeClr val="bg1"/>
                </a:solidFill>
                <a:cs typeface="Franklin Gothic Medium"/>
              </a:rPr>
              <a:t>Coyote</a:t>
            </a:r>
          </a:p>
        </p:txBody>
      </p:sp>
      <p:sp>
        <p:nvSpPr>
          <p:cNvPr id="3" name="TextBox 2">
            <a:extLst>
              <a:ext uri="{FF2B5EF4-FFF2-40B4-BE49-F238E27FC236}">
                <a16:creationId xmlns:a16="http://schemas.microsoft.com/office/drawing/2014/main" id="{372AE785-857F-22FD-3DBD-39A948670EC8}"/>
              </a:ext>
            </a:extLst>
          </p:cNvPr>
          <p:cNvSpPr txBox="1"/>
          <p:nvPr/>
        </p:nvSpPr>
        <p:spPr>
          <a:xfrm>
            <a:off x="9692278" y="3823779"/>
            <a:ext cx="1296550" cy="584775"/>
          </a:xfrm>
          <a:prstGeom prst="rect">
            <a:avLst/>
          </a:prstGeom>
          <a:noFill/>
        </p:spPr>
        <p:txBody>
          <a:bodyPr wrap="square" rtlCol="0">
            <a:spAutoFit/>
          </a:bodyPr>
          <a:lstStyle/>
          <a:p>
            <a:pPr algn="r"/>
            <a:r>
              <a:rPr lang="en-US" sz="1600" dirty="0">
                <a:solidFill>
                  <a:schemeClr val="bg1"/>
                </a:solidFill>
                <a:cs typeface="Franklin Gothic Medium"/>
              </a:rPr>
              <a:t>American Black Bear</a:t>
            </a:r>
          </a:p>
        </p:txBody>
      </p:sp>
    </p:spTree>
    <p:extLst>
      <p:ext uri="{BB962C8B-B14F-4D97-AF65-F5344CB8AC3E}">
        <p14:creationId xmlns:p14="http://schemas.microsoft.com/office/powerpoint/2010/main" val="1999312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5377EC16-12FA-144E-2937-B24791108FD3}"/>
              </a:ext>
            </a:extLst>
          </p:cNvPr>
          <p:cNvSpPr/>
          <p:nvPr/>
        </p:nvSpPr>
        <p:spPr>
          <a:xfrm>
            <a:off x="8798476" y="2871537"/>
            <a:ext cx="3317112" cy="3986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62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E0080070-3B84-B54A-22E4-DDACE52A32B9}"/>
              </a:ext>
            </a:extLst>
          </p:cNvPr>
          <p:cNvSpPr/>
          <p:nvPr/>
        </p:nvSpPr>
        <p:spPr>
          <a:xfrm>
            <a:off x="8798476" y="3982246"/>
            <a:ext cx="3317112" cy="2827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2547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477C103E-2779-31AA-5529-01CD31D05A3E}"/>
              </a:ext>
            </a:extLst>
          </p:cNvPr>
          <p:cNvSpPr/>
          <p:nvPr/>
        </p:nvSpPr>
        <p:spPr>
          <a:xfrm>
            <a:off x="8798476" y="5021179"/>
            <a:ext cx="3317112" cy="183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53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3" name="Content Placeholder 2">
            <a:extLst>
              <a:ext uri="{FF2B5EF4-FFF2-40B4-BE49-F238E27FC236}">
                <a16:creationId xmlns:a16="http://schemas.microsoft.com/office/drawing/2014/main" id="{45EBDF9D-7705-A9B2-D6BB-D1A9F74A164E}"/>
              </a:ext>
            </a:extLst>
          </p:cNvPr>
          <p:cNvSpPr txBox="1">
            <a:spLocks/>
          </p:cNvSpPr>
          <p:nvPr/>
        </p:nvSpPr>
        <p:spPr>
          <a:xfrm>
            <a:off x="128703" y="4683428"/>
            <a:ext cx="3375618"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i="1" dirty="0"/>
              <a:t>How do communities assemble?</a:t>
            </a:r>
          </a:p>
          <a:p>
            <a:pPr marL="0" indent="0" algn="ctr">
              <a:buNone/>
            </a:pPr>
            <a:endParaRPr lang="en-US" sz="1500" i="1" dirty="0"/>
          </a:p>
          <a:p>
            <a:pPr marL="0" indent="0" algn="ctr">
              <a:buNone/>
            </a:pPr>
            <a:r>
              <a:rPr lang="en-US" sz="2400" i="1" dirty="0"/>
              <a:t>Do a predictable number or type of species end up in a given environment?</a:t>
            </a:r>
          </a:p>
        </p:txBody>
      </p:sp>
      <p:sp>
        <p:nvSpPr>
          <p:cNvPr id="4" name="Content Placeholder 2">
            <a:extLst>
              <a:ext uri="{FF2B5EF4-FFF2-40B4-BE49-F238E27FC236}">
                <a16:creationId xmlns:a16="http://schemas.microsoft.com/office/drawing/2014/main" id="{493AA089-6A5C-3592-07EB-D9473D99FB9B}"/>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r>
              <a:rPr lang="en-US" sz="2800" dirty="0"/>
              <a:t>, sometimes using equations.</a:t>
            </a:r>
            <a:endParaRPr lang="en-US" sz="2800" b="1" i="1" dirty="0">
              <a:solidFill>
                <a:srgbClr val="C00000"/>
              </a:solidFill>
            </a:endParaRPr>
          </a:p>
        </p:txBody>
      </p:sp>
    </p:spTree>
    <p:extLst>
      <p:ext uri="{BB962C8B-B14F-4D97-AF65-F5344CB8AC3E}">
        <p14:creationId xmlns:p14="http://schemas.microsoft.com/office/powerpoint/2010/main" val="3711767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Tree>
    <p:extLst>
      <p:ext uri="{BB962C8B-B14F-4D97-AF65-F5344CB8AC3E}">
        <p14:creationId xmlns:p14="http://schemas.microsoft.com/office/powerpoint/2010/main" val="3518271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2062481"/>
            <a:ext cx="5728139" cy="2515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2999812"/>
            <a:ext cx="2801590" cy="2695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411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2997574"/>
            <a:ext cx="5728139" cy="1580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2999812"/>
            <a:ext cx="2801590" cy="2695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32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4203032"/>
            <a:ext cx="5728139" cy="375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4203032"/>
            <a:ext cx="2801590" cy="1491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698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Tree>
    <p:extLst>
      <p:ext uri="{BB962C8B-B14F-4D97-AF65-F5344CB8AC3E}">
        <p14:creationId xmlns:p14="http://schemas.microsoft.com/office/powerpoint/2010/main" val="93005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In subsequent work, </a:t>
            </a:r>
            <a:r>
              <a:rPr lang="en-US" sz="3200" dirty="0" err="1">
                <a:latin typeface="+mn-lt"/>
              </a:rPr>
              <a:t>Simberloff</a:t>
            </a:r>
            <a:r>
              <a:rPr lang="en-US" sz="3200" dirty="0">
                <a:latin typeface="+mn-lt"/>
              </a:rPr>
              <a:t> demonstrated the area effect by actually removing entire chunks out of islands and censusing species!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519446"/>
            <a:ext cx="6096000" cy="338554"/>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1976. </a:t>
            </a:r>
            <a:r>
              <a:rPr lang="en-US" sz="1600" i="1" dirty="0">
                <a:cs typeface="Franklin Gothic Medium"/>
              </a:rPr>
              <a:t>Ecology.</a:t>
            </a:r>
            <a:endParaRPr lang="en-US" sz="1600" dirty="0">
              <a:cs typeface="Franklin Gothic Medium"/>
            </a:endParaRPr>
          </a:p>
        </p:txBody>
      </p:sp>
      <p:pic>
        <p:nvPicPr>
          <p:cNvPr id="4" name="Picture 3" descr="A picture containing antenna, different&#10;&#10;Description automatically generated">
            <a:extLst>
              <a:ext uri="{FF2B5EF4-FFF2-40B4-BE49-F238E27FC236}">
                <a16:creationId xmlns:a16="http://schemas.microsoft.com/office/drawing/2014/main" id="{E6BF9724-3769-7297-1318-4073AA6E754B}"/>
              </a:ext>
            </a:extLst>
          </p:cNvPr>
          <p:cNvPicPr>
            <a:picLocks noChangeAspect="1"/>
          </p:cNvPicPr>
          <p:nvPr/>
        </p:nvPicPr>
        <p:blipFill>
          <a:blip r:embed="rId3"/>
          <a:stretch>
            <a:fillRect/>
          </a:stretch>
        </p:blipFill>
        <p:spPr>
          <a:xfrm>
            <a:off x="6372902" y="1944447"/>
            <a:ext cx="4974767" cy="4744276"/>
          </a:xfrm>
          <a:prstGeom prst="rect">
            <a:avLst/>
          </a:prstGeom>
        </p:spPr>
      </p:pic>
      <p:pic>
        <p:nvPicPr>
          <p:cNvPr id="9" name="Picture 8" descr="A picture containing text, outdoor, beach&#10;&#10;Description automatically generated">
            <a:extLst>
              <a:ext uri="{FF2B5EF4-FFF2-40B4-BE49-F238E27FC236}">
                <a16:creationId xmlns:a16="http://schemas.microsoft.com/office/drawing/2014/main" id="{D415AFD9-13D6-7D65-D00F-69CB9D6626F9}"/>
              </a:ext>
            </a:extLst>
          </p:cNvPr>
          <p:cNvPicPr>
            <a:picLocks noChangeAspect="1"/>
          </p:cNvPicPr>
          <p:nvPr/>
        </p:nvPicPr>
        <p:blipFill rotWithShape="1">
          <a:blip r:embed="rId4"/>
          <a:srcRect r="35135"/>
          <a:stretch/>
        </p:blipFill>
        <p:spPr>
          <a:xfrm>
            <a:off x="2253575" y="5057744"/>
            <a:ext cx="4210287" cy="1800256"/>
          </a:xfrm>
          <a:prstGeom prst="rect">
            <a:avLst/>
          </a:prstGeom>
          <a:ln>
            <a:noFill/>
          </a:ln>
          <a:effectLst>
            <a:softEdge rad="112500"/>
          </a:effectLst>
        </p:spPr>
      </p:pic>
      <p:pic>
        <p:nvPicPr>
          <p:cNvPr id="11" name="Picture 10" descr="Diagram&#10;&#10;Description automatically generated with medium confidence">
            <a:extLst>
              <a:ext uri="{FF2B5EF4-FFF2-40B4-BE49-F238E27FC236}">
                <a16:creationId xmlns:a16="http://schemas.microsoft.com/office/drawing/2014/main" id="{332F125B-D8E8-5961-B160-24D7D9EB8803}"/>
              </a:ext>
            </a:extLst>
          </p:cNvPr>
          <p:cNvPicPr>
            <a:picLocks noChangeAspect="1"/>
          </p:cNvPicPr>
          <p:nvPr/>
        </p:nvPicPr>
        <p:blipFill>
          <a:blip r:embed="rId5"/>
          <a:stretch>
            <a:fillRect/>
          </a:stretch>
        </p:blipFill>
        <p:spPr>
          <a:xfrm>
            <a:off x="375126" y="1352250"/>
            <a:ext cx="3426372" cy="3632329"/>
          </a:xfrm>
          <a:prstGeom prst="rect">
            <a:avLst/>
          </a:prstGeom>
        </p:spPr>
      </p:pic>
      <p:sp>
        <p:nvSpPr>
          <p:cNvPr id="12" name="TextBox 11">
            <a:extLst>
              <a:ext uri="{FF2B5EF4-FFF2-40B4-BE49-F238E27FC236}">
                <a16:creationId xmlns:a16="http://schemas.microsoft.com/office/drawing/2014/main" id="{495C6861-5D59-239E-FA06-4CD9201B9A9C}"/>
              </a:ext>
            </a:extLst>
          </p:cNvPr>
          <p:cNvSpPr txBox="1"/>
          <p:nvPr/>
        </p:nvSpPr>
        <p:spPr>
          <a:xfrm>
            <a:off x="6576573" y="1444865"/>
            <a:ext cx="5240301" cy="769441"/>
          </a:xfrm>
          <a:prstGeom prst="rect">
            <a:avLst/>
          </a:prstGeom>
          <a:noFill/>
        </p:spPr>
        <p:txBody>
          <a:bodyPr wrap="square" rtlCol="0">
            <a:spAutoFit/>
          </a:bodyPr>
          <a:lstStyle/>
          <a:p>
            <a:pPr algn="ctr"/>
            <a:r>
              <a:rPr lang="en-US" sz="2200" dirty="0">
                <a:cs typeface="Franklin Gothic Medium"/>
              </a:rPr>
              <a:t>log-log plot of island area and species count before and after land removal!</a:t>
            </a:r>
          </a:p>
        </p:txBody>
      </p:sp>
      <p:sp>
        <p:nvSpPr>
          <p:cNvPr id="13" name="TextBox 12">
            <a:extLst>
              <a:ext uri="{FF2B5EF4-FFF2-40B4-BE49-F238E27FC236}">
                <a16:creationId xmlns:a16="http://schemas.microsoft.com/office/drawing/2014/main" id="{3495229E-455D-7A90-60CE-5061A609BB1F}"/>
              </a:ext>
            </a:extLst>
          </p:cNvPr>
          <p:cNvSpPr txBox="1"/>
          <p:nvPr/>
        </p:nvSpPr>
        <p:spPr>
          <a:xfrm>
            <a:off x="3481318" y="2269989"/>
            <a:ext cx="2891584" cy="2123658"/>
          </a:xfrm>
          <a:prstGeom prst="rect">
            <a:avLst/>
          </a:prstGeom>
          <a:noFill/>
        </p:spPr>
        <p:txBody>
          <a:bodyPr wrap="square" rtlCol="0">
            <a:spAutoFit/>
          </a:bodyPr>
          <a:lstStyle/>
          <a:p>
            <a:pPr algn="ctr"/>
            <a:r>
              <a:rPr lang="en-US" sz="2200" dirty="0">
                <a:cs typeface="Franklin Gothic Medium"/>
              </a:rPr>
              <a:t>Pre-land removal species accumulation curves demonstrate that a sufficient quantity of biodiversity was sampled.</a:t>
            </a:r>
          </a:p>
        </p:txBody>
      </p:sp>
      <p:cxnSp>
        <p:nvCxnSpPr>
          <p:cNvPr id="14" name="Straight Arrow Connector 13">
            <a:extLst>
              <a:ext uri="{FF2B5EF4-FFF2-40B4-BE49-F238E27FC236}">
                <a16:creationId xmlns:a16="http://schemas.microsoft.com/office/drawing/2014/main" id="{0CED8708-BCC4-FB46-4A17-DF85DD5A03A2}"/>
              </a:ext>
            </a:extLst>
          </p:cNvPr>
          <p:cNvCxnSpPr>
            <a:cxnSpLocks/>
          </p:cNvCxnSpPr>
          <p:nvPr/>
        </p:nvCxnSpPr>
        <p:spPr>
          <a:xfrm flipH="1" flipV="1">
            <a:off x="3899724" y="1944447"/>
            <a:ext cx="556662" cy="300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655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469015"/>
            <a:ext cx="6096000" cy="2677656"/>
          </a:xfrm>
          <a:prstGeom prst="rect">
            <a:avLst/>
          </a:prstGeom>
          <a:noFill/>
        </p:spPr>
        <p:txBody>
          <a:bodyPr wrap="square">
            <a:spAutoFit/>
          </a:bodyPr>
          <a:lstStyle/>
          <a:p>
            <a:pPr marL="457200" indent="-457200">
              <a:buFont typeface="Arial" panose="020B0604020202020204" pitchFamily="34" charset="0"/>
              <a:buChar char="•"/>
            </a:pPr>
            <a:r>
              <a:rPr lang="en-US" sz="2800" dirty="0"/>
              <a:t>Henry Gleason (1926) argued instead that chance favored the dispersal of nearby species into available habitat for succession, leading to </a:t>
            </a:r>
            <a:r>
              <a:rPr lang="en-US" sz="2800" b="1" dirty="0">
                <a:solidFill>
                  <a:srgbClr val="C00000"/>
                </a:solidFill>
              </a:rPr>
              <a:t>stochastic</a:t>
            </a:r>
            <a:r>
              <a:rPr lang="en-US" sz="2800" dirty="0"/>
              <a:t> assembly of communities</a:t>
            </a:r>
          </a:p>
          <a:p>
            <a:pPr marL="457200" indent="-457200">
              <a:buFont typeface="Arial" panose="020B0604020202020204" pitchFamily="34" charset="0"/>
              <a:buChar char="•"/>
            </a:pPr>
            <a:r>
              <a:rPr lang="en-US" sz="2800" dirty="0"/>
              <a:t>Closer to Cowles’ original thinking</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3"/>
          <a:srcRect t="51635"/>
          <a:stretch/>
        </p:blipFill>
        <p:spPr>
          <a:xfrm>
            <a:off x="2990273" y="5399139"/>
            <a:ext cx="2946400" cy="1431156"/>
          </a:xfrm>
          <a:prstGeom prst="rect">
            <a:avLst/>
          </a:prstGeom>
        </p:spPr>
      </p:pic>
      <p:pic>
        <p:nvPicPr>
          <p:cNvPr id="10" name="Content Placeholder 4" descr="Graphical user interface, application&#10;&#10;Description automatically generated">
            <a:extLst>
              <a:ext uri="{FF2B5EF4-FFF2-40B4-BE49-F238E27FC236}">
                <a16:creationId xmlns:a16="http://schemas.microsoft.com/office/drawing/2014/main" id="{51F99B76-2B67-BA54-443A-953AC9107E0B}"/>
              </a:ext>
            </a:extLst>
          </p:cNvPr>
          <p:cNvPicPr>
            <a:picLocks noChangeAspect="1"/>
          </p:cNvPicPr>
          <p:nvPr/>
        </p:nvPicPr>
        <p:blipFill rotWithShape="1">
          <a:blip r:embed="rId3"/>
          <a:srcRect b="51635"/>
          <a:stretch/>
        </p:blipFill>
        <p:spPr>
          <a:xfrm>
            <a:off x="7243870" y="4502077"/>
            <a:ext cx="3651853" cy="1773815"/>
          </a:xfrm>
          <a:prstGeom prst="rect">
            <a:avLst/>
          </a:prstGeom>
        </p:spPr>
      </p:pic>
    </p:spTree>
    <p:extLst>
      <p:ext uri="{BB962C8B-B14F-4D97-AF65-F5344CB8AC3E}">
        <p14:creationId xmlns:p14="http://schemas.microsoft.com/office/powerpoint/2010/main" val="2752334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189344" y="1213541"/>
            <a:ext cx="5569527" cy="5276417"/>
          </a:xfrm>
        </p:spPr>
        <p:txBody>
          <a:bodyPr>
            <a:normAutofit/>
          </a:bodyPr>
          <a:lstStyle/>
          <a:p>
            <a:r>
              <a:rPr lang="en-US" b="1" dirty="0"/>
              <a:t> </a:t>
            </a:r>
            <a:r>
              <a:rPr lang="en-US" b="1" dirty="0">
                <a:solidFill>
                  <a:srgbClr val="C00000"/>
                </a:solidFill>
              </a:rPr>
              <a:t>Niche</a:t>
            </a:r>
            <a:r>
              <a:rPr lang="en-US" dirty="0"/>
              <a:t>: match of a species to specific environmental conditions</a:t>
            </a:r>
          </a:p>
          <a:p>
            <a:r>
              <a:rPr lang="en-US" dirty="0"/>
              <a:t>Assembly will be </a:t>
            </a:r>
            <a:r>
              <a:rPr lang="en-US" b="1" dirty="0">
                <a:solidFill>
                  <a:srgbClr val="C00000"/>
                </a:solidFill>
              </a:rPr>
              <a:t>deterministic</a:t>
            </a:r>
            <a:endParaRPr lang="en-US" dirty="0"/>
          </a:p>
          <a:p>
            <a:r>
              <a:rPr lang="en-US" dirty="0"/>
              <a:t>Joseph Grinnell (1917) – coined the term for the CA thrasher and its chapparal habitat. Includes physical match and behavioral adaptations</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Niche</a:t>
            </a:r>
            <a:r>
              <a:rPr lang="en-US" sz="3200" dirty="0">
                <a:latin typeface="+mn-lt"/>
              </a:rPr>
              <a:t>-based assembly vs. </a:t>
            </a:r>
            <a:r>
              <a:rPr lang="en-US" sz="3200" b="1" dirty="0">
                <a:solidFill>
                  <a:srgbClr val="C00000"/>
                </a:solidFill>
                <a:latin typeface="+mn-lt"/>
              </a:rPr>
              <a:t>Neutral </a:t>
            </a:r>
            <a:r>
              <a:rPr lang="en-US" sz="3200" dirty="0">
                <a:latin typeface="+mn-lt"/>
              </a:rPr>
              <a:t>theories of assembly?</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206682"/>
            <a:ext cx="6096000" cy="3539430"/>
          </a:xfrm>
          <a:prstGeom prst="rect">
            <a:avLst/>
          </a:prstGeom>
          <a:noFill/>
        </p:spPr>
        <p:txBody>
          <a:bodyPr wrap="square">
            <a:spAutoFit/>
          </a:bodyPr>
          <a:lstStyle/>
          <a:p>
            <a:pPr marL="457200" indent="-457200">
              <a:buFont typeface="Arial" panose="020B0604020202020204" pitchFamily="34" charset="0"/>
              <a:buChar char="•"/>
            </a:pPr>
            <a:r>
              <a:rPr lang="en-US" sz="2800" b="1" dirty="0"/>
              <a:t> </a:t>
            </a:r>
            <a:r>
              <a:rPr lang="en-US" sz="2800" b="1" dirty="0">
                <a:solidFill>
                  <a:srgbClr val="C00000"/>
                </a:solidFill>
              </a:rPr>
              <a:t>Neutral</a:t>
            </a:r>
            <a:r>
              <a:rPr lang="en-US" sz="2800" dirty="0"/>
              <a:t>: species-specific differences within a trophic level will be irrelevant to their success</a:t>
            </a:r>
          </a:p>
          <a:p>
            <a:pPr marL="457200" indent="-457200">
              <a:buFont typeface="Arial" panose="020B0604020202020204" pitchFamily="34" charset="0"/>
              <a:buChar char="•"/>
            </a:pPr>
            <a:r>
              <a:rPr lang="en-US" sz="2800" dirty="0"/>
              <a:t>Assembly will be </a:t>
            </a:r>
            <a:r>
              <a:rPr lang="en-US" sz="2800" b="1" dirty="0">
                <a:solidFill>
                  <a:srgbClr val="C00000"/>
                </a:solidFill>
              </a:rPr>
              <a:t>stochastic</a:t>
            </a:r>
          </a:p>
          <a:p>
            <a:pPr marL="457200" indent="-457200">
              <a:buFont typeface="Arial" panose="020B0604020202020204" pitchFamily="34" charset="0"/>
              <a:buChar char="•"/>
            </a:pPr>
            <a:r>
              <a:rPr lang="en-US" sz="2800" dirty="0"/>
              <a:t>MacArthur and Wilson 1967</a:t>
            </a:r>
          </a:p>
          <a:p>
            <a:pPr marL="457200" indent="-457200">
              <a:buFont typeface="Arial" panose="020B0604020202020204" pitchFamily="34" charset="0"/>
              <a:buChar char="•"/>
            </a:pPr>
            <a:r>
              <a:rPr lang="en-US" sz="2800" dirty="0"/>
              <a:t>Hubbell (2001) - </a:t>
            </a:r>
            <a:r>
              <a:rPr lang="en-US" sz="2800" i="0" u="none" strike="noStrike" dirty="0">
                <a:solidFill>
                  <a:srgbClr val="202122"/>
                </a:solidFill>
                <a:effectLst/>
              </a:rPr>
              <a:t>Unified neutral theory of biodiversity and biogeography</a:t>
            </a:r>
            <a:r>
              <a:rPr lang="en-US" sz="2800" b="1" i="0" u="none" strike="noStrike" dirty="0">
                <a:solidFill>
                  <a:srgbClr val="202122"/>
                </a:solidFill>
                <a:effectLst/>
              </a:rPr>
              <a:t> </a:t>
            </a:r>
            <a:r>
              <a:rPr lang="en-US" sz="2800" b="1" i="0" u="none" strike="noStrike" dirty="0">
                <a:solidFill>
                  <a:srgbClr val="C00000"/>
                </a:solidFill>
                <a:effectLst/>
              </a:rPr>
              <a:t>(UNTB)</a:t>
            </a:r>
            <a:endParaRPr lang="en-US" sz="2800" dirty="0">
              <a:solidFill>
                <a:srgbClr val="C00000"/>
              </a:solidFill>
            </a:endParaRP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3E0963A1-4C90-45DA-8426-92909F5EF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897" y="5034466"/>
            <a:ext cx="2641953" cy="1765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white background with black text&#10;&#10;Description automatically generated">
            <a:extLst>
              <a:ext uri="{FF2B5EF4-FFF2-40B4-BE49-F238E27FC236}">
                <a16:creationId xmlns:a16="http://schemas.microsoft.com/office/drawing/2014/main" id="{CA1DAB63-1A53-18BA-C7C3-5753F3F74FBA}"/>
              </a:ext>
            </a:extLst>
          </p:cNvPr>
          <p:cNvPicPr>
            <a:picLocks noChangeAspect="1"/>
          </p:cNvPicPr>
          <p:nvPr/>
        </p:nvPicPr>
        <p:blipFill rotWithShape="1">
          <a:blip r:embed="rId4"/>
          <a:srcRect b="12382"/>
          <a:stretch/>
        </p:blipFill>
        <p:spPr>
          <a:xfrm>
            <a:off x="189344" y="4235457"/>
            <a:ext cx="5851597" cy="1042395"/>
          </a:xfrm>
          <a:prstGeom prst="rect">
            <a:avLst/>
          </a:prstGeom>
        </p:spPr>
      </p:pic>
      <p:pic>
        <p:nvPicPr>
          <p:cNvPr id="5124" name="Picture 4" descr="undefined">
            <a:extLst>
              <a:ext uri="{FF2B5EF4-FFF2-40B4-BE49-F238E27FC236}">
                <a16:creationId xmlns:a16="http://schemas.microsoft.com/office/drawing/2014/main" id="{7ADF636B-F415-D7FA-706A-81814C5D7A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59" t="36815" r="11922" b="18910"/>
          <a:stretch/>
        </p:blipFill>
        <p:spPr bwMode="auto">
          <a:xfrm>
            <a:off x="7716021" y="4777198"/>
            <a:ext cx="2070032" cy="18595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92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11" name="Picture 10" descr="Chart, scatter chart&#10;&#10;Description automatically generated">
            <a:extLst>
              <a:ext uri="{FF2B5EF4-FFF2-40B4-BE49-F238E27FC236}">
                <a16:creationId xmlns:a16="http://schemas.microsoft.com/office/drawing/2014/main" id="{30AFD0B8-F5A5-3751-0A1D-BC27EFDF479C}"/>
              </a:ext>
            </a:extLst>
          </p:cNvPr>
          <p:cNvPicPr>
            <a:picLocks noChangeAspect="1"/>
          </p:cNvPicPr>
          <p:nvPr/>
        </p:nvPicPr>
        <p:blipFill>
          <a:blip r:embed="rId3"/>
          <a:stretch>
            <a:fillRect/>
          </a:stretch>
        </p:blipFill>
        <p:spPr>
          <a:xfrm>
            <a:off x="471375" y="1979815"/>
            <a:ext cx="5507422" cy="3994019"/>
          </a:xfrm>
          <a:prstGeom prst="rect">
            <a:avLst/>
          </a:prstGeom>
        </p:spPr>
      </p:pic>
      <p:pic>
        <p:nvPicPr>
          <p:cNvPr id="13" name="Picture 12" descr="Chart, scatter chart&#10;&#10;Description automatically generated">
            <a:extLst>
              <a:ext uri="{FF2B5EF4-FFF2-40B4-BE49-F238E27FC236}">
                <a16:creationId xmlns:a16="http://schemas.microsoft.com/office/drawing/2014/main" id="{26583891-F27A-758B-DC0A-0725EBE4E9F5}"/>
              </a:ext>
            </a:extLst>
          </p:cNvPr>
          <p:cNvPicPr>
            <a:picLocks noChangeAspect="1"/>
          </p:cNvPicPr>
          <p:nvPr/>
        </p:nvPicPr>
        <p:blipFill>
          <a:blip r:embed="rId4"/>
          <a:stretch>
            <a:fillRect/>
          </a:stretch>
        </p:blipFill>
        <p:spPr>
          <a:xfrm>
            <a:off x="5848512" y="1829394"/>
            <a:ext cx="4891970" cy="4201077"/>
          </a:xfrm>
          <a:prstGeom prst="rect">
            <a:avLst/>
          </a:prstGeom>
        </p:spPr>
      </p:pic>
      <p:sp>
        <p:nvSpPr>
          <p:cNvPr id="14" name="TextBox 13">
            <a:extLst>
              <a:ext uri="{FF2B5EF4-FFF2-40B4-BE49-F238E27FC236}">
                <a16:creationId xmlns:a16="http://schemas.microsoft.com/office/drawing/2014/main" id="{35D7FD93-278C-E243-C4E3-9A2A025F4BE7}"/>
              </a:ext>
            </a:extLst>
          </p:cNvPr>
          <p:cNvSpPr txBox="1"/>
          <p:nvPr/>
        </p:nvSpPr>
        <p:spPr>
          <a:xfrm>
            <a:off x="1183010" y="1636028"/>
            <a:ext cx="3336332" cy="1200329"/>
          </a:xfrm>
          <a:prstGeom prst="rect">
            <a:avLst/>
          </a:prstGeom>
          <a:noFill/>
        </p:spPr>
        <p:txBody>
          <a:bodyPr wrap="square" rtlCol="0">
            <a:spAutoFit/>
          </a:bodyPr>
          <a:lstStyle/>
          <a:p>
            <a:r>
              <a:rPr lang="en-US" b="1" dirty="0">
                <a:solidFill>
                  <a:srgbClr val="C00000"/>
                </a:solidFill>
                <a:cs typeface="Franklin Gothic Medium"/>
              </a:rPr>
              <a:t>Area effect:</a:t>
            </a:r>
          </a:p>
          <a:p>
            <a:r>
              <a:rPr lang="en-US" dirty="0">
                <a:cs typeface="Franklin Gothic Medium"/>
              </a:rPr>
              <a:t>Island size and resident, non-marine bird species number near New Guinea</a:t>
            </a:r>
          </a:p>
        </p:txBody>
      </p:sp>
      <p:sp>
        <p:nvSpPr>
          <p:cNvPr id="17" name="TextBox 16">
            <a:extLst>
              <a:ext uri="{FF2B5EF4-FFF2-40B4-BE49-F238E27FC236}">
                <a16:creationId xmlns:a16="http://schemas.microsoft.com/office/drawing/2014/main" id="{FE4A2D55-F2BB-0A3A-7FC9-0D0E907F3E10}"/>
              </a:ext>
            </a:extLst>
          </p:cNvPr>
          <p:cNvSpPr txBox="1"/>
          <p:nvPr/>
        </p:nvSpPr>
        <p:spPr>
          <a:xfrm>
            <a:off x="7798413" y="1636028"/>
            <a:ext cx="4042585" cy="1169551"/>
          </a:xfrm>
          <a:prstGeom prst="rect">
            <a:avLst/>
          </a:prstGeom>
          <a:noFill/>
        </p:spPr>
        <p:txBody>
          <a:bodyPr wrap="square" rtlCol="0">
            <a:spAutoFit/>
          </a:bodyPr>
          <a:lstStyle/>
          <a:p>
            <a:pPr algn="r"/>
            <a:r>
              <a:rPr lang="en-US" b="1" dirty="0">
                <a:solidFill>
                  <a:srgbClr val="C00000"/>
                </a:solidFill>
                <a:cs typeface="Franklin Gothic Medium"/>
              </a:rPr>
              <a:t>Distance effect:</a:t>
            </a:r>
            <a:endParaRPr lang="en-US" dirty="0">
              <a:cs typeface="Franklin Gothic Medium"/>
            </a:endParaRPr>
          </a:p>
          <a:p>
            <a:pPr algn="r"/>
            <a:r>
              <a:rPr lang="en-US" dirty="0">
                <a:cs typeface="Franklin Gothic Medium"/>
              </a:rPr>
              <a:t>Island resident, non-marine bird species count by distance from New Guinea </a:t>
            </a:r>
            <a:r>
              <a:rPr lang="en-US" sz="1600" dirty="0">
                <a:cs typeface="Franklin Gothic Medium"/>
              </a:rPr>
              <a:t>(standardized by area)</a:t>
            </a:r>
          </a:p>
        </p:txBody>
      </p:sp>
    </p:spTree>
    <p:extLst>
      <p:ext uri="{BB962C8B-B14F-4D97-AF65-F5344CB8AC3E}">
        <p14:creationId xmlns:p14="http://schemas.microsoft.com/office/powerpoint/2010/main" val="3532809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2" name="Content Placeholder 8" descr="Circle&#10;&#10;Description automatically generated">
            <a:extLst>
              <a:ext uri="{FF2B5EF4-FFF2-40B4-BE49-F238E27FC236}">
                <a16:creationId xmlns:a16="http://schemas.microsoft.com/office/drawing/2014/main" id="{D1527B1D-1FAD-DCFD-7E66-5C1D447EB437}"/>
              </a:ext>
            </a:extLst>
          </p:cNvPr>
          <p:cNvPicPr>
            <a:picLocks noGrp="1" noChangeAspect="1"/>
          </p:cNvPicPr>
          <p:nvPr>
            <p:ph idx="1"/>
          </p:nvPr>
        </p:nvPicPr>
        <p:blipFill>
          <a:blip r:embed="rId3"/>
          <a:stretch>
            <a:fillRect/>
          </a:stretch>
        </p:blipFill>
        <p:spPr>
          <a:xfrm>
            <a:off x="5208068" y="1469621"/>
            <a:ext cx="2377195" cy="4351338"/>
          </a:xfrm>
        </p:spPr>
      </p:pic>
      <p:pic>
        <p:nvPicPr>
          <p:cNvPr id="51202" name="Picture 2">
            <a:extLst>
              <a:ext uri="{FF2B5EF4-FFF2-40B4-BE49-F238E27FC236}">
                <a16:creationId xmlns:a16="http://schemas.microsoft.com/office/drawing/2014/main" id="{0BC1B66E-E033-DBA7-B08B-7D5C76FCD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689" y="2317765"/>
            <a:ext cx="2542628" cy="2542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230EFE-FA98-38A2-C90F-E719403B0A31}"/>
              </a:ext>
            </a:extLst>
          </p:cNvPr>
          <p:cNvSpPr txBox="1"/>
          <p:nvPr/>
        </p:nvSpPr>
        <p:spPr>
          <a:xfrm>
            <a:off x="4561489" y="5959889"/>
            <a:ext cx="4011195" cy="923330"/>
          </a:xfrm>
          <a:prstGeom prst="rect">
            <a:avLst/>
          </a:prstGeom>
          <a:noFill/>
        </p:spPr>
        <p:txBody>
          <a:bodyPr wrap="square" rtlCol="0">
            <a:spAutoFit/>
          </a:bodyPr>
          <a:lstStyle/>
          <a:p>
            <a:pPr algn="ctr"/>
            <a:r>
              <a:rPr lang="en-US" b="1" dirty="0">
                <a:solidFill>
                  <a:srgbClr val="C00000"/>
                </a:solidFill>
                <a:cs typeface="Franklin Gothic Medium"/>
              </a:rPr>
              <a:t>Reserve design</a:t>
            </a:r>
            <a:r>
              <a:rPr lang="en-US" dirty="0">
                <a:cs typeface="Franklin Gothic Medium"/>
              </a:rPr>
              <a:t> estimated to protect the largest number of species based on island biogeography theory</a:t>
            </a:r>
            <a:endParaRPr lang="en-US" sz="1600" dirty="0">
              <a:cs typeface="Franklin Gothic Medium"/>
            </a:endParaRPr>
          </a:p>
        </p:txBody>
      </p:sp>
      <p:sp>
        <p:nvSpPr>
          <p:cNvPr id="4" name="Right Brace 3">
            <a:extLst>
              <a:ext uri="{FF2B5EF4-FFF2-40B4-BE49-F238E27FC236}">
                <a16:creationId xmlns:a16="http://schemas.microsoft.com/office/drawing/2014/main" id="{85BB08E3-60B8-D9BB-9ED2-F84ECB31DCD6}"/>
              </a:ext>
            </a:extLst>
          </p:cNvPr>
          <p:cNvSpPr/>
          <p:nvPr/>
        </p:nvSpPr>
        <p:spPr>
          <a:xfrm rot="5400000">
            <a:off x="5649812" y="5200426"/>
            <a:ext cx="211443" cy="128226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44C9E0B-7BD9-923C-45F8-FB0C823ECB4B}"/>
              </a:ext>
            </a:extLst>
          </p:cNvPr>
          <p:cNvSpPr txBox="1"/>
          <p:nvPr/>
        </p:nvSpPr>
        <p:spPr>
          <a:xfrm>
            <a:off x="9038405" y="5066437"/>
            <a:ext cx="2377196" cy="769441"/>
          </a:xfrm>
          <a:prstGeom prst="rect">
            <a:avLst/>
          </a:prstGeom>
          <a:noFill/>
        </p:spPr>
        <p:txBody>
          <a:bodyPr wrap="square" rtlCol="0">
            <a:spAutoFit/>
          </a:bodyPr>
          <a:lstStyle/>
          <a:p>
            <a:pPr algn="r"/>
            <a:r>
              <a:rPr lang="en-US" sz="2600" dirty="0">
                <a:cs typeface="Franklin Gothic Medium"/>
              </a:rPr>
              <a:t>“</a:t>
            </a:r>
            <a:r>
              <a:rPr lang="en-US" sz="2600" b="1" dirty="0">
                <a:solidFill>
                  <a:srgbClr val="C00000"/>
                </a:solidFill>
                <a:cs typeface="Franklin Gothic Medium"/>
              </a:rPr>
              <a:t>SLOSS</a:t>
            </a:r>
            <a:r>
              <a:rPr lang="en-US" sz="2600" dirty="0">
                <a:cs typeface="Franklin Gothic Medium"/>
              </a:rPr>
              <a:t>” debate</a:t>
            </a:r>
          </a:p>
          <a:p>
            <a:pPr algn="ctr"/>
            <a:r>
              <a:rPr lang="en-US" dirty="0">
                <a:cs typeface="Franklin Gothic Medium"/>
              </a:rPr>
              <a:t>(1970s-1980s)</a:t>
            </a:r>
          </a:p>
        </p:txBody>
      </p:sp>
      <p:pic>
        <p:nvPicPr>
          <p:cNvPr id="9" name="Picture 8" descr="Chart, scatter chart&#10;&#10;Description automatically generated">
            <a:extLst>
              <a:ext uri="{FF2B5EF4-FFF2-40B4-BE49-F238E27FC236}">
                <a16:creationId xmlns:a16="http://schemas.microsoft.com/office/drawing/2014/main" id="{BA7E821D-AEBC-C165-C04C-0F6F49AE21B8}"/>
              </a:ext>
            </a:extLst>
          </p:cNvPr>
          <p:cNvPicPr>
            <a:picLocks noChangeAspect="1"/>
          </p:cNvPicPr>
          <p:nvPr/>
        </p:nvPicPr>
        <p:blipFill>
          <a:blip r:embed="rId5"/>
          <a:stretch>
            <a:fillRect/>
          </a:stretch>
        </p:blipFill>
        <p:spPr>
          <a:xfrm>
            <a:off x="90498" y="2028942"/>
            <a:ext cx="3829860" cy="4015448"/>
          </a:xfrm>
          <a:prstGeom prst="rect">
            <a:avLst/>
          </a:prstGeom>
        </p:spPr>
      </p:pic>
      <p:sp>
        <p:nvSpPr>
          <p:cNvPr id="10" name="TextBox 9">
            <a:extLst>
              <a:ext uri="{FF2B5EF4-FFF2-40B4-BE49-F238E27FC236}">
                <a16:creationId xmlns:a16="http://schemas.microsoft.com/office/drawing/2014/main" id="{29A7BAC4-6D4A-F7B8-A94B-1A695C703BA7}"/>
              </a:ext>
            </a:extLst>
          </p:cNvPr>
          <p:cNvSpPr txBox="1"/>
          <p:nvPr/>
        </p:nvSpPr>
        <p:spPr>
          <a:xfrm>
            <a:off x="424170" y="1215332"/>
            <a:ext cx="4011195" cy="923330"/>
          </a:xfrm>
          <a:prstGeom prst="rect">
            <a:avLst/>
          </a:prstGeom>
          <a:noFill/>
        </p:spPr>
        <p:txBody>
          <a:bodyPr wrap="square" rtlCol="0">
            <a:spAutoFit/>
          </a:bodyPr>
          <a:lstStyle/>
          <a:p>
            <a:r>
              <a:rPr lang="en-US" dirty="0">
                <a:cs typeface="Franklin Gothic Medium"/>
              </a:rPr>
              <a:t>Mammalian extirpations post-establishment by area size in western North American national parks</a:t>
            </a:r>
            <a:endParaRPr lang="en-US" sz="1600" dirty="0">
              <a:cs typeface="Franklin Gothic Medium"/>
            </a:endParaRPr>
          </a:p>
        </p:txBody>
      </p:sp>
      <p:sp>
        <p:nvSpPr>
          <p:cNvPr id="12" name="TextBox 11">
            <a:extLst>
              <a:ext uri="{FF2B5EF4-FFF2-40B4-BE49-F238E27FC236}">
                <a16:creationId xmlns:a16="http://schemas.microsoft.com/office/drawing/2014/main" id="{772A91C3-E25C-5C59-53D5-DA5B6A6FCA16}"/>
              </a:ext>
            </a:extLst>
          </p:cNvPr>
          <p:cNvSpPr txBox="1"/>
          <p:nvPr/>
        </p:nvSpPr>
        <p:spPr>
          <a:xfrm>
            <a:off x="-1" y="6544665"/>
            <a:ext cx="6096000" cy="338554"/>
          </a:xfrm>
          <a:prstGeom prst="rect">
            <a:avLst/>
          </a:prstGeom>
          <a:noFill/>
        </p:spPr>
        <p:txBody>
          <a:bodyPr wrap="square" rtlCol="0">
            <a:spAutoFit/>
          </a:bodyPr>
          <a:lstStyle/>
          <a:p>
            <a:r>
              <a:rPr lang="en-US" sz="1600" dirty="0">
                <a:cs typeface="Franklin Gothic Medium"/>
              </a:rPr>
              <a:t>Newmark. 1987.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417766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6214967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21FC-37A7-0F66-0D6A-5619DD268C8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39A3812-8CD7-C646-B541-859467765144}"/>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BB715424-3891-73AE-CA0F-F4E9D4AFAE1F}"/>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5A7823EB-8D08-7C2F-D64D-51B595E99B09}"/>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B761E798-1D20-504F-D09D-6B52DD6AEE05}"/>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32E8D9BA-859C-7AC0-0E04-693BC4C73C8A}"/>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AB161DA1-AC32-43CC-43A7-28B88C93994B}"/>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4198E895-AF8F-C6F5-322A-388AB881F664}"/>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43F22314-452C-94B1-4605-A7FD2B2CD1EA}"/>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551494DB-75EC-709A-2092-FCE7281FA9FD}"/>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35DEBD8-0B5D-473A-8D0D-4F3BA0FFD06E}"/>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A57A6D01-A8BB-CF15-264E-093278B0A7A8}"/>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CD4601-52B9-C9A0-B64E-7A46255CC7F3}"/>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A3B0DF6-6F3F-0588-63E2-3B728825B52A}"/>
              </a:ext>
            </a:extLst>
          </p:cNvPr>
          <p:cNvSpPr/>
          <p:nvPr/>
        </p:nvSpPr>
        <p:spPr>
          <a:xfrm>
            <a:off x="7117078" y="2497873"/>
            <a:ext cx="4968241" cy="4319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8A7E19-BBDC-0198-58EE-1A40A9F26535}"/>
              </a:ext>
            </a:extLst>
          </p:cNvPr>
          <p:cNvSpPr/>
          <p:nvPr/>
        </p:nvSpPr>
        <p:spPr>
          <a:xfrm>
            <a:off x="190002" y="2110347"/>
            <a:ext cx="4968241" cy="4319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036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FAC97-922D-0DED-688B-4DEF5BD1B24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B0FABC0-BAA8-E41A-7F66-D1EF2AF636F0}"/>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90E95A54-BBFF-8280-B310-834283B91DEF}"/>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E888CD7A-071C-276A-AD82-308DA67F1165}"/>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C3BC4D35-D437-945C-DC6F-6578398CF04D}"/>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B181424F-CEDA-35D2-CE48-D0585696869B}"/>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C4B20FB0-C36C-E432-94E9-32E4C11596EA}"/>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4601E3E6-D879-F97E-89AB-6B9E82F05BF5}"/>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703E3B55-5D70-C942-6E48-CCB3070BD4C5}"/>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BD6E0F2E-A32F-A938-ED6A-8725ACB62203}"/>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FEDE8506-F606-537F-FFB6-9BA1180BF00D}"/>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C5B7CD51-114F-6A7C-B454-66DD8DE139D1}"/>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D6C947-1C7B-805D-0131-D7097CC53C35}"/>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00C152C-E558-B16E-5C2E-A3CD61553C1E}"/>
              </a:ext>
            </a:extLst>
          </p:cNvPr>
          <p:cNvSpPr/>
          <p:nvPr/>
        </p:nvSpPr>
        <p:spPr>
          <a:xfrm>
            <a:off x="7117078" y="3429000"/>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652A4F-E14D-ABEF-E82F-E518AF5FA7BA}"/>
              </a:ext>
            </a:extLst>
          </p:cNvPr>
          <p:cNvSpPr/>
          <p:nvPr/>
        </p:nvSpPr>
        <p:spPr>
          <a:xfrm>
            <a:off x="13091" y="3379835"/>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D9E0F82D-AAB2-6988-71AC-D82ACFE744D8}"/>
              </a:ext>
            </a:extLst>
          </p:cNvPr>
          <p:cNvSpPr txBox="1">
            <a:spLocks/>
          </p:cNvSpPr>
          <p:nvPr/>
        </p:nvSpPr>
        <p:spPr>
          <a:xfrm>
            <a:off x="-324506" y="3947514"/>
            <a:ext cx="5433469" cy="3427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7" lvl="2" indent="0" algn="ctr">
              <a:buNone/>
            </a:pPr>
            <a:r>
              <a:rPr lang="en-US" sz="2200" i="1" dirty="0"/>
              <a:t>MVP = the </a:t>
            </a:r>
            <a:r>
              <a:rPr lang="en-US" sz="2200" i="1" u="sng" dirty="0"/>
              <a:t>minimum number of individuals in a population</a:t>
            </a:r>
            <a:r>
              <a:rPr lang="en-US" sz="2200" i="1" dirty="0"/>
              <a:t> needed to sustain the population </a:t>
            </a:r>
            <a:r>
              <a:rPr lang="en-US" sz="2200" i="1" u="sng" dirty="0"/>
              <a:t>1000 years</a:t>
            </a:r>
            <a:r>
              <a:rPr lang="en-US" sz="2200" i="1" dirty="0"/>
              <a:t> into the future</a:t>
            </a:r>
            <a:endParaRPr lang="en-US" sz="2200" i="1" dirty="0">
              <a:solidFill>
                <a:srgbClr val="C00000"/>
              </a:solidFill>
            </a:endParaRPr>
          </a:p>
        </p:txBody>
      </p:sp>
      <p:sp>
        <p:nvSpPr>
          <p:cNvPr id="13" name="Content Placeholder 2">
            <a:extLst>
              <a:ext uri="{FF2B5EF4-FFF2-40B4-BE49-F238E27FC236}">
                <a16:creationId xmlns:a16="http://schemas.microsoft.com/office/drawing/2014/main" id="{0B0DBB83-15AE-31BB-A38E-BD67E729950C}"/>
              </a:ext>
            </a:extLst>
          </p:cNvPr>
          <p:cNvSpPr txBox="1">
            <a:spLocks/>
          </p:cNvSpPr>
          <p:nvPr/>
        </p:nvSpPr>
        <p:spPr>
          <a:xfrm>
            <a:off x="6838822" y="3930359"/>
            <a:ext cx="5134884" cy="3427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7" lvl="2" indent="0" algn="ctr">
              <a:buNone/>
            </a:pPr>
            <a:r>
              <a:rPr lang="en-US" sz="2200" i="1" dirty="0"/>
              <a:t>CCS = the </a:t>
            </a:r>
            <a:r>
              <a:rPr lang="en-US" sz="2200" i="1" u="sng" dirty="0"/>
              <a:t>minimum number of hosts</a:t>
            </a:r>
            <a:r>
              <a:rPr lang="en-US" sz="2200" i="1" dirty="0"/>
              <a:t> needed to sustain endemic transmission of a pathogen </a:t>
            </a:r>
            <a:r>
              <a:rPr lang="en-US" sz="2200" i="1" u="sng" dirty="0"/>
              <a:t>indefinitely</a:t>
            </a:r>
            <a:r>
              <a:rPr lang="en-US" sz="2200" i="1" dirty="0"/>
              <a:t> into the future</a:t>
            </a:r>
            <a:endParaRPr lang="en-US" sz="2200" i="1" dirty="0">
              <a:solidFill>
                <a:srgbClr val="C00000"/>
              </a:solidFill>
            </a:endParaRPr>
          </a:p>
        </p:txBody>
      </p:sp>
    </p:spTree>
    <p:extLst>
      <p:ext uri="{BB962C8B-B14F-4D97-AF65-F5344CB8AC3E}">
        <p14:creationId xmlns:p14="http://schemas.microsoft.com/office/powerpoint/2010/main" val="5978016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57E09-9BD1-75F1-4C86-EA879B2AEB0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3C5E1B5-7FC0-785D-D596-E4BAD77D75FC}"/>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419CB8E4-6350-9F5F-8E30-1133F515C71C}"/>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9A3E71CD-778C-FDE6-CBD2-0B1BE643ADAF}"/>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CF08FDA3-571B-9D87-8236-0326998FDF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1359D743-073F-6BAF-BEBA-E9874B49CB7D}"/>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DCCA7B87-F607-56AC-7C69-AD69C25D33F9}"/>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0637CB2A-F041-69EB-1831-2C34C918EB56}"/>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6EAD503D-97C5-F4DB-D3C3-EA10BF147FB0}"/>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66605FE3-8B5A-D1B2-9FFA-D92411669964}"/>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7343172D-8FC5-1C16-4C88-A4BCED18F69B}"/>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894DC404-48EC-C6CB-9E86-287F97FE13CE}"/>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85C04F-4808-839C-E817-587FADB9A60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988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Tree>
    <p:extLst>
      <p:ext uri="{BB962C8B-B14F-4D97-AF65-F5344CB8AC3E}">
        <p14:creationId xmlns:p14="http://schemas.microsoft.com/office/powerpoint/2010/main" val="3897512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42" name="Oval 41">
            <a:extLst>
              <a:ext uri="{FF2B5EF4-FFF2-40B4-BE49-F238E27FC236}">
                <a16:creationId xmlns:a16="http://schemas.microsoft.com/office/drawing/2014/main" id="{0A982A84-B79A-16EA-8732-B2DCE4C61312}"/>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43" name="Oval 42">
            <a:extLst>
              <a:ext uri="{FF2B5EF4-FFF2-40B4-BE49-F238E27FC236}">
                <a16:creationId xmlns:a16="http://schemas.microsoft.com/office/drawing/2014/main" id="{834DFF80-E166-4398-C1FC-15781F0FCD00}"/>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44" name="Oval 43">
            <a:extLst>
              <a:ext uri="{FF2B5EF4-FFF2-40B4-BE49-F238E27FC236}">
                <a16:creationId xmlns:a16="http://schemas.microsoft.com/office/drawing/2014/main" id="{F1501D29-C019-F027-A50E-E427836A88CD}"/>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45" name="Triangle 44">
            <a:extLst>
              <a:ext uri="{FF2B5EF4-FFF2-40B4-BE49-F238E27FC236}">
                <a16:creationId xmlns:a16="http://schemas.microsoft.com/office/drawing/2014/main" id="{7D76619F-746C-1E8B-2711-D605FE5727E2}"/>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13D44715-6F29-CAE7-25BB-07FB10102456}"/>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8D94D3B-E0B1-DD3C-900E-5B20A329040C}"/>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1FA92B1-FA5D-A02A-5FCB-A9018758212A}"/>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4F7D68D-B118-EC6E-51EF-E98EC490F0C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D5AD4EC-E186-6F8A-1DFC-FAE6B9B44943}"/>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iangle 50">
            <a:extLst>
              <a:ext uri="{FF2B5EF4-FFF2-40B4-BE49-F238E27FC236}">
                <a16:creationId xmlns:a16="http://schemas.microsoft.com/office/drawing/2014/main" id="{D90B9649-8010-A4B7-FABD-6B82D5764C6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F0C98E-9262-BC13-3503-A5BC0ED18234}"/>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2FD6D6-002C-DC45-731E-33512D55B477}"/>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916259-398F-21C8-F392-0E71D42346DA}"/>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3245837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p:sp>
        <p:nvSpPr>
          <p:cNvPr id="41" name="TextBox 40">
            <a:extLst>
              <a:ext uri="{FF2B5EF4-FFF2-40B4-BE49-F238E27FC236}">
                <a16:creationId xmlns:a16="http://schemas.microsoft.com/office/drawing/2014/main" id="{79319D68-C05B-A4CC-3AD0-A00DB6178DC2}"/>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075512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t="-3409" r="-847"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BDA5FC-FDB4-1A60-EDC6-CCB7FD572FED}"/>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6602817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t="-3409" r="-847"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97E30D-2D09-CD2D-2001-F3D21D70E213}"/>
                  </a:ext>
                </a:extLst>
              </p:cNvPr>
              <p:cNvSpPr txBox="1"/>
              <p:nvPr/>
            </p:nvSpPr>
            <p:spPr>
              <a:xfrm>
                <a:off x="245376" y="5212553"/>
                <a:ext cx="2987380" cy="1614673"/>
              </a:xfrm>
              <a:prstGeom prst="rect">
                <a:avLst/>
              </a:prstGeom>
              <a:noFill/>
            </p:spPr>
            <p:txBody>
              <a:bodyPr wrap="square" rtlCol="0">
                <a:spAutoFit/>
              </a:bodyPr>
              <a:lstStyle/>
              <a:p>
                <a:pPr algn="ctr"/>
                <a14:m>
                  <m:oMath xmlns:m="http://schemas.openxmlformats.org/officeDocument/2006/math">
                    <m:r>
                      <m:rPr>
                        <m:sty m:val="p"/>
                      </m:rPr>
                      <a:rPr lang="el-GR" sz="2200" i="1" dirty="0" smtClean="0">
                        <a:solidFill>
                          <a:srgbClr val="C00000"/>
                        </a:solidFill>
                        <a:latin typeface="Cambria Math" panose="02040503050406030204" pitchFamily="18" charset="0"/>
                        <a:ea typeface="Cambria Math" panose="02040503050406030204" pitchFamily="18" charset="0"/>
                        <a:cs typeface="Franklin Gothic Medium"/>
                      </a:rPr>
                      <m:t>β</m:t>
                    </m:r>
                    <m:r>
                      <a:rPr lang="en-US" sz="2200" b="0" i="1" dirty="0" smtClean="0">
                        <a:solidFill>
                          <a:srgbClr val="C00000"/>
                        </a:solidFill>
                        <a:latin typeface="Cambria Math" panose="02040503050406030204" pitchFamily="18" charset="0"/>
                        <a:ea typeface="Cambria Math" panose="02040503050406030204" pitchFamily="18" charset="0"/>
                        <a:cs typeface="Franklin Gothic Medium"/>
                      </a:rPr>
                      <m:t> </m:t>
                    </m:r>
                  </m:oMath>
                </a14:m>
                <a:r>
                  <a:rPr lang="en-US" sz="2200" dirty="0">
                    <a:solidFill>
                      <a:srgbClr val="C00000"/>
                    </a:solidFill>
                    <a:cs typeface="Franklin Gothic Medium"/>
                  </a:rPr>
                  <a:t>– diversity = ratio between landscape and local species diversity, either </a:t>
                </a:r>
                <a14:m>
                  <m:oMath xmlns:m="http://schemas.openxmlformats.org/officeDocument/2006/math">
                    <m:d>
                      <m:dPr>
                        <m:ctrlPr>
                          <a:rPr lang="en-US" sz="2200" i="1" smtClean="0">
                            <a:solidFill>
                              <a:srgbClr val="C00000"/>
                            </a:solidFill>
                            <a:latin typeface="Cambria Math" panose="02040503050406030204" pitchFamily="18" charset="0"/>
                          </a:rPr>
                        </m:ctrlPr>
                      </m:dPr>
                      <m:e>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ea typeface="Cambria Math" panose="02040503050406030204" pitchFamily="18" charset="0"/>
                              </a:rPr>
                              <m:t>𝛾</m:t>
                            </m:r>
                          </m:num>
                          <m:den>
                            <m:r>
                              <a:rPr lang="en-US" sz="2200" i="1" smtClean="0">
                                <a:solidFill>
                                  <a:srgbClr val="C00000"/>
                                </a:solidFill>
                                <a:latin typeface="Cambria Math" panose="02040503050406030204" pitchFamily="18" charset="0"/>
                                <a:ea typeface="Cambria Math" panose="02040503050406030204" pitchFamily="18" charset="0"/>
                              </a:rPr>
                              <m:t>𝛼</m:t>
                            </m:r>
                          </m:den>
                        </m:f>
                      </m:e>
                    </m:d>
                  </m:oMath>
                </a14:m>
                <a:r>
                  <a:rPr lang="en-US" sz="2200" dirty="0">
                    <a:solidFill>
                      <a:srgbClr val="C00000"/>
                    </a:solidFill>
                    <a:cs typeface="Franklin Gothic Medium"/>
                  </a:rPr>
                  <a:t> or </a:t>
                </a:r>
                <a14:m>
                  <m:oMath xmlns:m="http://schemas.openxmlformats.org/officeDocument/2006/math">
                    <m:d>
                      <m:dPr>
                        <m:ctrlPr>
                          <a:rPr lang="en-US" sz="2200" i="1">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𝛾</m:t>
                        </m:r>
                        <m:r>
                          <m:rPr>
                            <m:nor/>
                          </m:rPr>
                          <a:rPr lang="en-US" sz="2200" b="0" i="0" smtClean="0">
                            <a:solidFill>
                              <a:srgbClr val="C00000"/>
                            </a:solidFill>
                            <a:latin typeface="Cambria Math" panose="02040503050406030204" pitchFamily="18" charset="0"/>
                            <a:ea typeface="Cambria Math" panose="02040503050406030204" pitchFamily="18" charset="0"/>
                          </a:rPr>
                          <m:t>−</m:t>
                        </m:r>
                        <m:r>
                          <a:rPr lang="en-US" sz="2200" i="1">
                            <a:solidFill>
                              <a:srgbClr val="C00000"/>
                            </a:solidFill>
                            <a:latin typeface="Cambria Math" panose="02040503050406030204" pitchFamily="18" charset="0"/>
                            <a:ea typeface="Cambria Math" panose="02040503050406030204" pitchFamily="18" charset="0"/>
                          </a:rPr>
                          <m:t>𝛼</m:t>
                        </m:r>
                      </m:e>
                    </m:d>
                  </m:oMath>
                </a14:m>
                <a:endParaRPr lang="en-US" sz="2200" dirty="0">
                  <a:solidFill>
                    <a:srgbClr val="C00000"/>
                  </a:solidFill>
                  <a:cs typeface="Franklin Gothic Medium"/>
                </a:endParaRPr>
              </a:p>
            </p:txBody>
          </p:sp>
        </mc:Choice>
        <mc:Fallback xmlns="">
          <p:sp>
            <p:nvSpPr>
              <p:cNvPr id="9" name="TextBox 8">
                <a:extLst>
                  <a:ext uri="{FF2B5EF4-FFF2-40B4-BE49-F238E27FC236}">
                    <a16:creationId xmlns:a16="http://schemas.microsoft.com/office/drawing/2014/main" id="{6797E30D-2D09-CD2D-2001-F3D21D70E213}"/>
                  </a:ext>
                </a:extLst>
              </p:cNvPr>
              <p:cNvSpPr txBox="1">
                <a:spLocks noRot="1" noChangeAspect="1" noMove="1" noResize="1" noEditPoints="1" noAdjustHandles="1" noChangeArrowheads="1" noChangeShapeType="1" noTextEdit="1"/>
              </p:cNvSpPr>
              <p:nvPr/>
            </p:nvSpPr>
            <p:spPr>
              <a:xfrm>
                <a:off x="245376" y="5212553"/>
                <a:ext cx="2987380" cy="1614673"/>
              </a:xfrm>
              <a:prstGeom prst="rect">
                <a:avLst/>
              </a:prstGeom>
              <a:blipFill>
                <a:blip r:embed="rId5"/>
                <a:stretch>
                  <a:fillRect l="-847" t="-2344" r="-2966" b="-234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0077582-131F-10E7-3451-17E357CA5A5B}"/>
              </a:ext>
            </a:extLst>
          </p:cNvPr>
          <p:cNvCxnSpPr>
            <a:cxnSpLocks/>
          </p:cNvCxnSpPr>
          <p:nvPr/>
        </p:nvCxnSpPr>
        <p:spPr>
          <a:xfrm flipV="1">
            <a:off x="4472730" y="4490039"/>
            <a:ext cx="900371" cy="599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02C590-807D-1EB3-29E9-2A4A2295DCF0}"/>
              </a:ext>
            </a:extLst>
          </p:cNvPr>
          <p:cNvSpPr txBox="1"/>
          <p:nvPr/>
        </p:nvSpPr>
        <p:spPr>
          <a:xfrm>
            <a:off x="2852334" y="5061170"/>
            <a:ext cx="1904445" cy="369332"/>
          </a:xfrm>
          <a:prstGeom prst="rect">
            <a:avLst/>
          </a:prstGeom>
          <a:noFill/>
        </p:spPr>
        <p:txBody>
          <a:bodyPr wrap="square">
            <a:spAutoFit/>
          </a:bodyPr>
          <a:lstStyle/>
          <a:p>
            <a:pPr algn="ctr"/>
            <a:r>
              <a:rPr lang="en-US" sz="1800" dirty="0">
                <a:solidFill>
                  <a:srgbClr val="C00000"/>
                </a:solidFill>
                <a:cs typeface="Franklin Gothic Medium"/>
              </a:rPr>
              <a:t>(here = 1.25 or 1)</a:t>
            </a:r>
          </a:p>
        </p:txBody>
      </p:sp>
      <p:cxnSp>
        <p:nvCxnSpPr>
          <p:cNvPr id="24" name="Straight Arrow Connector 23">
            <a:extLst>
              <a:ext uri="{FF2B5EF4-FFF2-40B4-BE49-F238E27FC236}">
                <a16:creationId xmlns:a16="http://schemas.microsoft.com/office/drawing/2014/main" id="{5567717B-1445-1B3E-E584-5ED4813CA5A8}"/>
              </a:ext>
            </a:extLst>
          </p:cNvPr>
          <p:cNvCxnSpPr>
            <a:cxnSpLocks/>
          </p:cNvCxnSpPr>
          <p:nvPr/>
        </p:nvCxnSpPr>
        <p:spPr>
          <a:xfrm flipH="1">
            <a:off x="6359045" y="1718343"/>
            <a:ext cx="827568" cy="620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3F0D6-DC3E-5B3E-B9E9-A94744C53903}"/>
              </a:ext>
            </a:extLst>
          </p:cNvPr>
          <p:cNvSpPr txBox="1"/>
          <p:nvPr/>
        </p:nvSpPr>
        <p:spPr>
          <a:xfrm>
            <a:off x="6826593" y="1355647"/>
            <a:ext cx="1904445" cy="369332"/>
          </a:xfrm>
          <a:prstGeom prst="rect">
            <a:avLst/>
          </a:prstGeom>
          <a:noFill/>
        </p:spPr>
        <p:txBody>
          <a:bodyPr wrap="square">
            <a:spAutoFit/>
          </a:bodyPr>
          <a:lstStyle/>
          <a:p>
            <a:pPr algn="ctr"/>
            <a:r>
              <a:rPr lang="en-US" sz="1800" dirty="0">
                <a:solidFill>
                  <a:srgbClr val="C00000"/>
                </a:solidFill>
                <a:cs typeface="Franklin Gothic Medium"/>
              </a:rPr>
              <a:t>(here = 1.67 or 2)</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16893D-4BD2-212C-9972-CF0667F3FDC5}"/>
                  </a:ext>
                </a:extLst>
              </p:cNvPr>
              <p:cNvSpPr txBox="1"/>
              <p:nvPr/>
            </p:nvSpPr>
            <p:spPr>
              <a:xfrm>
                <a:off x="7610850" y="5232800"/>
                <a:ext cx="4096509" cy="1107996"/>
              </a:xfrm>
              <a:prstGeom prst="rect">
                <a:avLst/>
              </a:prstGeom>
              <a:noFill/>
            </p:spPr>
            <p:txBody>
              <a:bodyPr wrap="square" rtlCol="0">
                <a:spAutoFit/>
              </a:bodyPr>
              <a:lstStyle/>
              <a:p>
                <a:pPr algn="ctr"/>
                <a:r>
                  <a:rPr lang="en-US" sz="2200" dirty="0">
                    <a:solidFill>
                      <a:schemeClr val="tx1"/>
                    </a:solidFill>
                    <a:ea typeface="Cambria Math" panose="02040503050406030204" pitchFamily="18" charset="0"/>
                    <a:cs typeface="Franklin Gothic Medium"/>
                  </a:rPr>
                  <a:t>Site 1 has lower </a:t>
                </a:r>
                <a14:m>
                  <m:oMath xmlns:m="http://schemas.openxmlformats.org/officeDocument/2006/math">
                    <m:r>
                      <a:rPr lang="el-GR" sz="2200" i="1" dirty="0" smtClean="0">
                        <a:solidFill>
                          <a:schemeClr val="tx1"/>
                        </a:solidFill>
                        <a:latin typeface="Cambria Math" panose="02040503050406030204" pitchFamily="18" charset="0"/>
                        <a:ea typeface="Cambria Math" panose="02040503050406030204" pitchFamily="18" charset="0"/>
                        <a:cs typeface="Franklin Gothic Medium"/>
                      </a:rPr>
                      <m:t>𝛼</m:t>
                    </m:r>
                    <m:r>
                      <a:rPr lang="en-US" sz="2200" b="0" i="1" dirty="0" smtClean="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but higher </a:t>
                </a:r>
                <a14:m>
                  <m:oMath xmlns:m="http://schemas.openxmlformats.org/officeDocument/2006/math">
                    <m:r>
                      <m:rPr>
                        <m:sty m:val="p"/>
                      </m:rPr>
                      <a:rPr lang="el-GR" sz="2200" i="1" dirty="0">
                        <a:solidFill>
                          <a:schemeClr val="tx1"/>
                        </a:solidFill>
                        <a:latin typeface="Cambria Math" panose="02040503050406030204" pitchFamily="18" charset="0"/>
                        <a:ea typeface="Cambria Math" panose="02040503050406030204" pitchFamily="18" charset="0"/>
                        <a:cs typeface="Franklin Gothic Medium"/>
                      </a:rPr>
                      <m:t>β</m:t>
                    </m:r>
                    <m:r>
                      <a:rPr lang="en-US" sz="2200" i="1" dirty="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than site 2. Both are important!</a:t>
                </a:r>
              </a:p>
            </p:txBody>
          </p:sp>
        </mc:Choice>
        <mc:Fallback xmlns="">
          <p:sp>
            <p:nvSpPr>
              <p:cNvPr id="28" name="TextBox 27">
                <a:extLst>
                  <a:ext uri="{FF2B5EF4-FFF2-40B4-BE49-F238E27FC236}">
                    <a16:creationId xmlns:a16="http://schemas.microsoft.com/office/drawing/2014/main" id="{D216893D-4BD2-212C-9972-CF0667F3FDC5}"/>
                  </a:ext>
                </a:extLst>
              </p:cNvPr>
              <p:cNvSpPr txBox="1">
                <a:spLocks noRot="1" noChangeAspect="1" noMove="1" noResize="1" noEditPoints="1" noAdjustHandles="1" noChangeArrowheads="1" noChangeShapeType="1" noTextEdit="1"/>
              </p:cNvSpPr>
              <p:nvPr/>
            </p:nvSpPr>
            <p:spPr>
              <a:xfrm>
                <a:off x="7610850" y="5232800"/>
                <a:ext cx="4096509" cy="1107996"/>
              </a:xfrm>
              <a:prstGeom prst="rect">
                <a:avLst/>
              </a:prstGeom>
              <a:blipFill>
                <a:blip r:embed="rId6"/>
                <a:stretch>
                  <a:fillRect t="-3371" r="-929" b="-8989"/>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10F292E-F98D-A699-4423-72394238F951}"/>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4491288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Tree>
    <p:extLst>
      <p:ext uri="{BB962C8B-B14F-4D97-AF65-F5344CB8AC3E}">
        <p14:creationId xmlns:p14="http://schemas.microsoft.com/office/powerpoint/2010/main" val="4244649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421289" y="5316913"/>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Tree>
    <p:extLst>
      <p:ext uri="{BB962C8B-B14F-4D97-AF65-F5344CB8AC3E}">
        <p14:creationId xmlns:p14="http://schemas.microsoft.com/office/powerpoint/2010/main" val="126757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48970F-CCBD-6C60-1BA5-C513C47908AB}"/>
              </a:ext>
            </a:extLst>
          </p:cNvPr>
          <p:cNvSpPr/>
          <p:nvPr/>
        </p:nvSpPr>
        <p:spPr>
          <a:xfrm>
            <a:off x="7511378" y="1512328"/>
            <a:ext cx="3482055" cy="5071673"/>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628389" y="4023023"/>
            <a:ext cx="1248034" cy="369332"/>
          </a:xfrm>
          <a:prstGeom prst="rect">
            <a:avLst/>
          </a:prstGeom>
          <a:noFill/>
        </p:spPr>
        <p:txBody>
          <a:bodyPr wrap="none" rtlCol="0">
            <a:spAutoFit/>
          </a:bodyPr>
          <a:lstStyle/>
          <a:p>
            <a:r>
              <a:rPr lang="en-US" dirty="0"/>
              <a:t>Conceptual</a:t>
            </a:r>
          </a:p>
        </p:txBody>
      </p:sp>
      <p:sp>
        <p:nvSpPr>
          <p:cNvPr id="15" name="TextBox 14"/>
          <p:cNvSpPr txBox="1"/>
          <p:nvPr/>
        </p:nvSpPr>
        <p:spPr>
          <a:xfrm>
            <a:off x="8454871" y="1512328"/>
            <a:ext cx="1526636" cy="369332"/>
          </a:xfrm>
          <a:prstGeom prst="rect">
            <a:avLst/>
          </a:prstGeom>
          <a:noFill/>
        </p:spPr>
        <p:txBody>
          <a:bodyPr wrap="none" rtlCol="0">
            <a:spAutoFit/>
          </a:bodyPr>
          <a:lstStyle/>
          <a:p>
            <a:r>
              <a:rPr lang="en-US" dirty="0"/>
              <a:t>Mathematical </a:t>
            </a:r>
          </a:p>
        </p:txBody>
      </p:sp>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pic>
        <p:nvPicPr>
          <p:cNvPr id="6" name="Picture 5" descr="Text, calendar&#10;&#10;Description automatically generated">
            <a:extLst>
              <a:ext uri="{FF2B5EF4-FFF2-40B4-BE49-F238E27FC236}">
                <a16:creationId xmlns:a16="http://schemas.microsoft.com/office/drawing/2014/main" id="{98C6B36B-CFAF-3C1E-FD5C-12786E1539D9}"/>
              </a:ext>
            </a:extLst>
          </p:cNvPr>
          <p:cNvPicPr>
            <a:picLocks noChangeAspect="1"/>
          </p:cNvPicPr>
          <p:nvPr/>
        </p:nvPicPr>
        <p:blipFill>
          <a:blip r:embed="rId7"/>
          <a:stretch>
            <a:fillRect/>
          </a:stretch>
        </p:blipFill>
        <p:spPr>
          <a:xfrm>
            <a:off x="8613547" y="1917593"/>
            <a:ext cx="1262876" cy="1709607"/>
          </a:xfrm>
          <a:prstGeom prst="rect">
            <a:avLst/>
          </a:prstGeom>
        </p:spPr>
      </p:pic>
      <p:pic>
        <p:nvPicPr>
          <p:cNvPr id="12290" name="Picture 2" descr="The Water Cycle  Kids Room Science Wall Art  Science image 1">
            <a:extLst>
              <a:ext uri="{FF2B5EF4-FFF2-40B4-BE49-F238E27FC236}">
                <a16:creationId xmlns:a16="http://schemas.microsoft.com/office/drawing/2014/main" id="{D991AC6D-7FAD-21D6-5E79-240FB9CDF8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21" t="12803" r="14570" b="12803"/>
          <a:stretch/>
        </p:blipFill>
        <p:spPr bwMode="auto">
          <a:xfrm>
            <a:off x="7929776" y="4478528"/>
            <a:ext cx="2695842" cy="191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46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2999811"/>
            <a:ext cx="11837388" cy="3208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041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4106779"/>
            <a:ext cx="11837388" cy="2101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225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5149516"/>
            <a:ext cx="1183738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251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5105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200" dirty="0">
                <a:latin typeface="+mn-lt"/>
              </a:rPr>
              <a:t>Vector-borne and parasitic diseases are also </a:t>
            </a:r>
            <a:r>
              <a:rPr lang="en-US" sz="3200" b="1" dirty="0">
                <a:solidFill>
                  <a:srgbClr val="C00000"/>
                </a:solidFill>
                <a:latin typeface="+mn-lt"/>
              </a:rPr>
              <a:t>concentrated in the tropics</a:t>
            </a:r>
            <a:r>
              <a:rPr lang="en-US" sz="3200" dirty="0">
                <a:latin typeface="+mn-lt"/>
              </a:rPr>
              <a:t> - where income is correspondingly low.</a:t>
            </a:r>
          </a:p>
        </p:txBody>
      </p:sp>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Bonds et al. 2012. </a:t>
            </a:r>
            <a:r>
              <a:rPr lang="en-US" sz="1600" i="1" dirty="0" err="1">
                <a:cs typeface="Franklin Gothic Medium"/>
              </a:rPr>
              <a:t>PLoS</a:t>
            </a:r>
            <a:r>
              <a:rPr lang="en-US" sz="1600" i="1" dirty="0">
                <a:cs typeface="Franklin Gothic Medium"/>
              </a:rPr>
              <a:t> Biology.</a:t>
            </a:r>
            <a:endParaRPr lang="en-US" sz="1600" dirty="0">
              <a:cs typeface="Franklin Gothic Medium"/>
            </a:endParaRPr>
          </a:p>
        </p:txBody>
      </p:sp>
      <p:pic>
        <p:nvPicPr>
          <p:cNvPr id="4" name="Picture 3" descr="Chart, scatter chart&#10;&#10;Description automatically generated">
            <a:extLst>
              <a:ext uri="{FF2B5EF4-FFF2-40B4-BE49-F238E27FC236}">
                <a16:creationId xmlns:a16="http://schemas.microsoft.com/office/drawing/2014/main" id="{4BCF3A0C-E26B-15BA-7F69-700F614AA19A}"/>
              </a:ext>
            </a:extLst>
          </p:cNvPr>
          <p:cNvPicPr>
            <a:picLocks noChangeAspect="1"/>
          </p:cNvPicPr>
          <p:nvPr/>
        </p:nvPicPr>
        <p:blipFill rotWithShape="1">
          <a:blip r:embed="rId3"/>
          <a:srcRect t="5393" b="-1693"/>
          <a:stretch/>
        </p:blipFill>
        <p:spPr>
          <a:xfrm>
            <a:off x="2622550" y="1898202"/>
            <a:ext cx="5961424" cy="4074143"/>
          </a:xfrm>
          <a:prstGeom prst="rect">
            <a:avLst/>
          </a:prstGeom>
        </p:spPr>
      </p:pic>
      <p:pic>
        <p:nvPicPr>
          <p:cNvPr id="2" name="Picture 1" descr="Chart, scatter chart&#10;&#10;Description automatically generated">
            <a:extLst>
              <a:ext uri="{FF2B5EF4-FFF2-40B4-BE49-F238E27FC236}">
                <a16:creationId xmlns:a16="http://schemas.microsoft.com/office/drawing/2014/main" id="{4A4A326D-F914-4364-013D-D0A62140994B}"/>
              </a:ext>
            </a:extLst>
          </p:cNvPr>
          <p:cNvPicPr>
            <a:picLocks noChangeAspect="1"/>
          </p:cNvPicPr>
          <p:nvPr/>
        </p:nvPicPr>
        <p:blipFill rotWithShape="1">
          <a:blip r:embed="rId3"/>
          <a:srcRect l="37949" t="-1027" r="42383" b="93025"/>
          <a:stretch/>
        </p:blipFill>
        <p:spPr>
          <a:xfrm>
            <a:off x="7411453" y="1559648"/>
            <a:ext cx="1172522" cy="338554"/>
          </a:xfrm>
          <a:prstGeom prst="rect">
            <a:avLst/>
          </a:prstGeom>
        </p:spPr>
      </p:pic>
      <p:sp>
        <p:nvSpPr>
          <p:cNvPr id="3" name="TextBox 2">
            <a:extLst>
              <a:ext uri="{FF2B5EF4-FFF2-40B4-BE49-F238E27FC236}">
                <a16:creationId xmlns:a16="http://schemas.microsoft.com/office/drawing/2014/main" id="{FC7D84DF-E593-03FC-1C18-5B6C3C149824}"/>
              </a:ext>
            </a:extLst>
          </p:cNvPr>
          <p:cNvSpPr txBox="1"/>
          <p:nvPr/>
        </p:nvSpPr>
        <p:spPr>
          <a:xfrm>
            <a:off x="6597315" y="6303834"/>
            <a:ext cx="162827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higher relative disease burden</a:t>
            </a:r>
          </a:p>
        </p:txBody>
      </p:sp>
      <p:sp>
        <p:nvSpPr>
          <p:cNvPr id="5" name="TextBox 4">
            <a:extLst>
              <a:ext uri="{FF2B5EF4-FFF2-40B4-BE49-F238E27FC236}">
                <a16:creationId xmlns:a16="http://schemas.microsoft.com/office/drawing/2014/main" id="{EEACB9D1-5F2F-3A81-6B59-4FB4C432963C}"/>
              </a:ext>
            </a:extLst>
          </p:cNvPr>
          <p:cNvSpPr txBox="1"/>
          <p:nvPr/>
        </p:nvSpPr>
        <p:spPr>
          <a:xfrm>
            <a:off x="2746877" y="6262894"/>
            <a:ext cx="162827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lower relative disease burden</a:t>
            </a:r>
          </a:p>
        </p:txBody>
      </p:sp>
      <p:sp>
        <p:nvSpPr>
          <p:cNvPr id="6" name="Triangle 5">
            <a:extLst>
              <a:ext uri="{FF2B5EF4-FFF2-40B4-BE49-F238E27FC236}">
                <a16:creationId xmlns:a16="http://schemas.microsoft.com/office/drawing/2014/main" id="{C329B939-7AE7-9D45-F180-E1AA932DC4C9}"/>
              </a:ext>
            </a:extLst>
          </p:cNvPr>
          <p:cNvSpPr/>
          <p:nvPr/>
        </p:nvSpPr>
        <p:spPr>
          <a:xfrm>
            <a:off x="4427620" y="6385023"/>
            <a:ext cx="2169695" cy="338554"/>
          </a:xfrm>
          <a:prstGeom prst="triangle">
            <a:avLst>
              <a:gd name="adj" fmla="val 10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3668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4" name="Picture 3" descr="A picture containing indoor, table, filled, sitting&#10;&#10;Description automatically generated">
            <a:extLst>
              <a:ext uri="{FF2B5EF4-FFF2-40B4-BE49-F238E27FC236}">
                <a16:creationId xmlns:a16="http://schemas.microsoft.com/office/drawing/2014/main" id="{34E48305-B13A-A250-617C-5436224A2B1B}"/>
              </a:ext>
            </a:extLst>
          </p:cNvPr>
          <p:cNvPicPr>
            <a:picLocks noChangeAspect="1"/>
          </p:cNvPicPr>
          <p:nvPr/>
        </p:nvPicPr>
        <p:blipFill rotWithShape="1">
          <a:blip r:embed="rId3"/>
          <a:srcRect t="1199"/>
          <a:stretch/>
        </p:blipFill>
        <p:spPr>
          <a:xfrm>
            <a:off x="2628711" y="1556662"/>
            <a:ext cx="7173845" cy="3986887"/>
          </a:xfrm>
          <a:prstGeom prst="rect">
            <a:avLst/>
          </a:prstGeom>
          <a:ln>
            <a:noFill/>
          </a:ln>
          <a:effectLst>
            <a:softEdge rad="112500"/>
          </a:effectLst>
        </p:spPr>
      </p:pic>
    </p:spTree>
    <p:extLst>
      <p:ext uri="{BB962C8B-B14F-4D97-AF65-F5344CB8AC3E}">
        <p14:creationId xmlns:p14="http://schemas.microsoft.com/office/powerpoint/2010/main" val="22897580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pic>
        <p:nvPicPr>
          <p:cNvPr id="2" name="Picture 2" descr="Cedar Creek | University of Minnesota">
            <a:extLst>
              <a:ext uri="{FF2B5EF4-FFF2-40B4-BE49-F238E27FC236}">
                <a16:creationId xmlns:a16="http://schemas.microsoft.com/office/drawing/2014/main" id="{5F04443C-1D95-44E1-25AE-7ED71A09E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ABAF122-B2EF-77E3-1B52-CF222BD0FA3C}"/>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Tree>
    <p:extLst>
      <p:ext uri="{BB962C8B-B14F-4D97-AF65-F5344CB8AC3E}">
        <p14:creationId xmlns:p14="http://schemas.microsoft.com/office/powerpoint/2010/main" val="2602694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Cedar Creek | University of Minnesota">
            <a:extLst>
              <a:ext uri="{FF2B5EF4-FFF2-40B4-BE49-F238E27FC236}">
                <a16:creationId xmlns:a16="http://schemas.microsoft.com/office/drawing/2014/main" id="{2577579D-0170-A618-4686-31F5F53E1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2FB04310-A780-CBE6-9D50-20A948398D6B}"/>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28" name="TextBox 27">
            <a:extLst>
              <a:ext uri="{FF2B5EF4-FFF2-40B4-BE49-F238E27FC236}">
                <a16:creationId xmlns:a16="http://schemas.microsoft.com/office/drawing/2014/main" id="{C7FB6BF8-879D-E64C-8901-D5FEECB610D3}"/>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8687410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3784422" y="1333940"/>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
        <p:nvSpPr>
          <p:cNvPr id="11" name="TextBox 10">
            <a:extLst>
              <a:ext uri="{FF2B5EF4-FFF2-40B4-BE49-F238E27FC236}">
                <a16:creationId xmlns:a16="http://schemas.microsoft.com/office/drawing/2014/main" id="{7D6DE9E1-041C-D23B-471A-B4D40A29670B}"/>
              </a:ext>
            </a:extLst>
          </p:cNvPr>
          <p:cNvSpPr txBox="1"/>
          <p:nvPr/>
        </p:nvSpPr>
        <p:spPr>
          <a:xfrm>
            <a:off x="1065055" y="5956171"/>
            <a:ext cx="9910761" cy="830997"/>
          </a:xfrm>
          <a:prstGeom prst="rect">
            <a:avLst/>
          </a:prstGeom>
          <a:noFill/>
        </p:spPr>
        <p:txBody>
          <a:bodyPr wrap="square" rtlCol="0">
            <a:spAutoFit/>
          </a:bodyPr>
          <a:lstStyle/>
          <a:p>
            <a:pPr algn="ctr"/>
            <a:r>
              <a:rPr lang="en-US" sz="2400" dirty="0">
                <a:cs typeface="Franklin Gothic Medium"/>
              </a:rPr>
              <a:t>Biodiversity promotes ecosystem “stability”, meaning that </a:t>
            </a:r>
            <a:r>
              <a:rPr lang="en-US" sz="2400" b="1" dirty="0">
                <a:solidFill>
                  <a:srgbClr val="C00000"/>
                </a:solidFill>
                <a:cs typeface="Franklin Gothic Medium"/>
              </a:rPr>
              <a:t>ecosystems are more likely to perform their essential functions when they are more diverse</a:t>
            </a:r>
            <a:r>
              <a:rPr lang="en-US" sz="2400" dirty="0">
                <a:cs typeface="Franklin Gothic Medium"/>
              </a:rPr>
              <a:t>!</a:t>
            </a:r>
          </a:p>
        </p:txBody>
      </p:sp>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1308E9-557B-F5A7-7368-EDC472968E75}"/>
              </a:ext>
            </a:extLst>
          </p:cNvPr>
          <p:cNvSpPr txBox="1"/>
          <p:nvPr/>
        </p:nvSpPr>
        <p:spPr>
          <a:xfrm>
            <a:off x="8462215" y="1211201"/>
            <a:ext cx="3296398" cy="2462213"/>
          </a:xfrm>
          <a:prstGeom prst="rect">
            <a:avLst/>
          </a:prstGeom>
          <a:noFill/>
        </p:spPr>
        <p:txBody>
          <a:bodyPr wrap="square" rtlCol="0">
            <a:spAutoFit/>
          </a:bodyPr>
          <a:lstStyle/>
          <a:p>
            <a:pPr algn="ctr"/>
            <a:r>
              <a:rPr lang="en-US" sz="2200" b="1" i="1" dirty="0">
                <a:solidFill>
                  <a:srgbClr val="C00000"/>
                </a:solidFill>
                <a:cs typeface="Franklin Gothic Medium"/>
              </a:rPr>
              <a:t>“Our results indicate that the reliable, efficient and sustainable supply of some foods, biofuels and ecosystem services can be enhanced by the use of biodiversity.”</a:t>
            </a:r>
          </a:p>
        </p:txBody>
      </p:sp>
    </p:spTree>
    <p:extLst>
      <p:ext uri="{BB962C8B-B14F-4D97-AF65-F5344CB8AC3E}">
        <p14:creationId xmlns:p14="http://schemas.microsoft.com/office/powerpoint/2010/main" val="6632448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Tree>
    <p:extLst>
      <p:ext uri="{BB962C8B-B14F-4D97-AF65-F5344CB8AC3E}">
        <p14:creationId xmlns:p14="http://schemas.microsoft.com/office/powerpoint/2010/main" val="1214704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Tree>
    <p:extLst>
      <p:ext uri="{BB962C8B-B14F-4D97-AF65-F5344CB8AC3E}">
        <p14:creationId xmlns:p14="http://schemas.microsoft.com/office/powerpoint/2010/main" val="2810961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2" name="TextBox 1">
            <a:extLst>
              <a:ext uri="{FF2B5EF4-FFF2-40B4-BE49-F238E27FC236}">
                <a16:creationId xmlns:a16="http://schemas.microsoft.com/office/drawing/2014/main" id="{847DE9FB-3FD0-6DB8-B5B7-8F9710FD698A}"/>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1769BE8-3CB0-2704-0E34-D687A08955A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FDBFA40-2470-B35D-BAC7-1246D429347F}"/>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54D6E6D-63C6-A89D-3085-C68168FDA621}"/>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65B75B3D-1856-478D-FA61-AF568FEDE55D}"/>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76A57C-7D26-EF68-2485-27BF630CEE40}"/>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C2A5FCB7-627F-F67F-9B4D-964B182E8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4" descr="FISHERIES">
            <a:extLst>
              <a:ext uri="{FF2B5EF4-FFF2-40B4-BE49-F238E27FC236}">
                <a16:creationId xmlns:a16="http://schemas.microsoft.com/office/drawing/2014/main" id="{286254ED-3F59-A5B8-9D81-665E8E7C3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8" descr="What Exactly Is Ecotourism? - WorldAtlas">
            <a:extLst>
              <a:ext uri="{FF2B5EF4-FFF2-40B4-BE49-F238E27FC236}">
                <a16:creationId xmlns:a16="http://schemas.microsoft.com/office/drawing/2014/main" id="{181C7EDC-C106-55DA-A876-CB482525ED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Chemical Cycling or Nutrient Cycling">
            <a:extLst>
              <a:ext uri="{FF2B5EF4-FFF2-40B4-BE49-F238E27FC236}">
                <a16:creationId xmlns:a16="http://schemas.microsoft.com/office/drawing/2014/main" id="{F0DFD1CD-617F-B2FE-9109-8521BCA0A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5464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0199D01-A864-EA98-2503-253062C7C88C}"/>
              </a:ext>
            </a:extLst>
          </p:cNvPr>
          <p:cNvSpPr/>
          <p:nvPr/>
        </p:nvSpPr>
        <p:spPr>
          <a:xfrm>
            <a:off x="1372342" y="4587451"/>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031E4E-F8C2-9088-7FE4-51649642BC62}"/>
              </a:ext>
            </a:extLst>
          </p:cNvPr>
          <p:cNvSpPr/>
          <p:nvPr/>
        </p:nvSpPr>
        <p:spPr>
          <a:xfrm>
            <a:off x="6281728" y="4707075"/>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F169FAC-95E3-DB3C-566F-BAA5B3572EA6}"/>
              </a:ext>
            </a:extLst>
          </p:cNvPr>
          <p:cNvSpPr/>
          <p:nvPr/>
        </p:nvSpPr>
        <p:spPr>
          <a:xfrm>
            <a:off x="6405936" y="2384311"/>
            <a:ext cx="4502696" cy="1158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C0E327-0E35-0FEF-DF9D-DE2B69BFFE03}"/>
              </a:ext>
            </a:extLst>
          </p:cNvPr>
          <p:cNvSpPr/>
          <p:nvPr/>
        </p:nvSpPr>
        <p:spPr>
          <a:xfrm>
            <a:off x="6395427" y="1878851"/>
            <a:ext cx="2490846" cy="1158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7584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0199D01-A864-EA98-2503-253062C7C88C}"/>
              </a:ext>
            </a:extLst>
          </p:cNvPr>
          <p:cNvSpPr/>
          <p:nvPr/>
        </p:nvSpPr>
        <p:spPr>
          <a:xfrm>
            <a:off x="1372342" y="4587451"/>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031E4E-F8C2-9088-7FE4-51649642BC62}"/>
              </a:ext>
            </a:extLst>
          </p:cNvPr>
          <p:cNvSpPr/>
          <p:nvPr/>
        </p:nvSpPr>
        <p:spPr>
          <a:xfrm>
            <a:off x="6281728" y="4707075"/>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5924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E031E4E-F8C2-9088-7FE4-51649642BC62}"/>
              </a:ext>
            </a:extLst>
          </p:cNvPr>
          <p:cNvSpPr/>
          <p:nvPr/>
        </p:nvSpPr>
        <p:spPr>
          <a:xfrm>
            <a:off x="6281728" y="4771243"/>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313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47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941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rgbClr val="000000"/>
                </a:solidFill>
                <a:effectLst/>
              </a:rPr>
              <a:t>The </a:t>
            </a:r>
            <a:r>
              <a:rPr lang="en-US" sz="2100" dirty="0">
                <a:solidFill>
                  <a:srgbClr val="000000"/>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FF8B81F3-3360-BEB3-4109-D00492D38DBB}"/>
              </a:ext>
            </a:extLst>
          </p:cNvPr>
          <p:cNvSpPr/>
          <p:nvPr/>
        </p:nvSpPr>
        <p:spPr>
          <a:xfrm>
            <a:off x="666751" y="2028825"/>
            <a:ext cx="10320337" cy="3100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7775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022D6E3C-79B0-7A69-07A1-5B957BDD20F1}"/>
              </a:ext>
            </a:extLst>
          </p:cNvPr>
          <p:cNvSpPr/>
          <p:nvPr/>
        </p:nvSpPr>
        <p:spPr>
          <a:xfrm>
            <a:off x="666751" y="2900363"/>
            <a:ext cx="10320337" cy="2228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5421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64FDB212-C0BB-BB4B-BFF8-DB39C2451A46}"/>
              </a:ext>
            </a:extLst>
          </p:cNvPr>
          <p:cNvSpPr/>
          <p:nvPr/>
        </p:nvSpPr>
        <p:spPr>
          <a:xfrm>
            <a:off x="666751" y="3857625"/>
            <a:ext cx="10320337" cy="13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56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42E10E62-E2B8-EB56-E828-F5A71C246419}"/>
              </a:ext>
            </a:extLst>
          </p:cNvPr>
          <p:cNvSpPr/>
          <p:nvPr/>
        </p:nvSpPr>
        <p:spPr>
          <a:xfrm>
            <a:off x="666751" y="4890453"/>
            <a:ext cx="10320337" cy="23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118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6.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36.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77.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93.png"/></Relationships>
</file>

<file path=ppt/webextensions/webextension1.xml><?xml version="1.0" encoding="utf-8"?>
<we:webextension xmlns:we="http://schemas.microsoft.com/office/webextensions/webextension/2010/11" id="{7D55CA2C-9D1D-FF49-8948-DB7F93A8D9AB}">
  <we:reference id="wa104218073" version="3.0.0.1" store="en-US" storeType="OMEX"/>
  <we:alternateReferences>
    <we:reference id="WA104218073" version="3.0.0.1" store="" storeType="OMEX"/>
  </we:alternateReferences>
  <we:properties>
    <we:property name="appSlideData" value="{&quot;slideId&quot;:3392,&quot;confidenceLevel&quot;:2}"/>
    <we:property name="url" value="&quot;multiple_choice_poll/44jMAH31tgfZjYMGTlaIa&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B96DB1C-B821-0047-9E5F-ED448D482352}">
  <we:reference id="wa104218073" version="3.0.0.1" store="en-US" storeType="OMEX"/>
  <we:alternateReferences>
    <we:reference id="WA104218073" version="3.0.0.1" store="" storeType="OMEX"/>
  </we:alternateReferences>
  <we:properties>
    <we:property name="appSlideData" value="{&quot;slideId&quot;:3389,&quot;confidenceLevel&quot;:2}"/>
    <we:property name="url" value="&quot;multiple_choice_poll/ZlSULzPTHk59KxeqKdpZd&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B78F7894-726D-3F49-AE68-DC92A383A775}">
  <we:reference id="wa104218073" version="3.0.0.1" store="en-US" storeType="OMEX"/>
  <we:alternateReferences>
    <we:reference id="WA104218073" version="3.0.0.1" store="" storeType="OMEX"/>
  </we:alternateReferences>
  <we:properties>
    <we:property name="appSlideData" value="{&quot;slideId&quot;:3395,&quot;confidenceLevel&quot;:2}"/>
    <we:property name="url" value="&quot;multiple_choice_poll/nftAO0l6sucn4JTizlGiC&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9FA5C81B-C18D-FB46-A00E-DFE5AEC0E19C}">
  <we:reference id="wa104218073" version="3.0.0.1" store="en-US" storeType="OMEX"/>
  <we:alternateReferences>
    <we:reference id="WA104218073" version="3.0.0.1" store="" storeType="OMEX"/>
  </we:alternateReferences>
  <we:properties>
    <we:property name="appSlideData" value="{&quot;slideId&quot;:3394,&quot;confidenceLevel&quot;:2}"/>
    <we:property name="url" value="&quot;multiple_choice_poll/Lu7XgxS74wmQLfpAhsXOM&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F346F30A-3F2C-0B4F-B4C8-00B9A5DA426C}">
  <we:reference id="wa104218073" version="3.0.0.1" store="en-US" storeType="OMEX"/>
  <we:alternateReferences>
    <we:reference id="WA104218073" version="3.0.0.1" store="" storeType="OMEX"/>
  </we:alternateReferences>
  <we:properties>
    <we:property name="appSlideData" value="{&quot;slideId&quot;:3393,&quot;confidenceLevel&quot;:2}"/>
    <we:property name="url" value="&quot;multiple_choice_poll/OrsH0l2eBMHSRK6DuDHij&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E08837C5-CBC2-174C-8925-A6FF5CA7BCEF}">
  <we:reference id="wa104218073" version="3.0.0.1" store="en-US" storeType="OMEX"/>
  <we:alternateReferences>
    <we:reference id="WA104218073" version="3.0.0.1" store="" storeType="OMEX"/>
  </we:alternateReferences>
  <we:properties>
    <we:property name="appSlideData" value="{&quot;slideId&quot;:3383,&quot;confidenceLevel&quot;:2}"/>
    <we:property name="url" value="&quot;multiple_choice_poll/pqgq8X9JsMzQ3aUbDAT6K&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7843</TotalTime>
  <Words>14369</Words>
  <Application>Microsoft Macintosh PowerPoint</Application>
  <PresentationFormat>Widescreen</PresentationFormat>
  <Paragraphs>1188</Paragraphs>
  <Slides>136</Slides>
  <Notes>134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136</vt:i4>
      </vt:variant>
    </vt:vector>
  </HeadingPairs>
  <TitlesOfParts>
    <vt:vector size="144" baseType="lpstr">
      <vt:lpstr>Arial</vt:lpstr>
      <vt:lpstr>Calibri</vt:lpstr>
      <vt:lpstr>Calibri Light</vt:lpstr>
      <vt:lpstr>Cambria</vt:lpstr>
      <vt:lpstr>Cambria Math</vt:lpstr>
      <vt:lpstr>Franklin Gothic Medium</vt:lpstr>
      <vt:lpstr>Office Theme</vt:lpstr>
      <vt:lpstr>Equation</vt:lpstr>
      <vt:lpstr>PowerPoint Presentation</vt:lpstr>
      <vt:lpstr>Fundamentals of Ecology</vt:lpstr>
      <vt:lpstr>Learning objectives from Lecture 8</vt:lpstr>
      <vt:lpstr>PowerPoint Presentation</vt:lpstr>
      <vt:lpstr>PowerPoint Presentation</vt:lpstr>
      <vt:lpstr>PowerPoint Presentation</vt:lpstr>
      <vt:lpstr>What is a model?</vt:lpstr>
      <vt:lpstr>What is a model?</vt:lpstr>
      <vt:lpstr>PowerPoint Presentation</vt:lpstr>
      <vt:lpstr>PowerPoint Presentation</vt:lpstr>
      <vt:lpstr>One process of community assembly is ecological succession.</vt:lpstr>
      <vt:lpstr>One process of community assembly is ecological succession.</vt:lpstr>
      <vt:lpstr>PowerPoint Presentation</vt:lpstr>
      <vt:lpstr>Primary succession occurs when species colonize a bare substrate.</vt:lpstr>
      <vt:lpstr>Primary succession occurs when species colonize a bare substrate.</vt:lpstr>
      <vt:lpstr>Primary succession occurs when species colonize a bare substrate.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Biodiversity is concentrated in the tropics.</vt:lpstr>
      <vt:lpstr>Biodiversity is concentrated in the tropics.</vt:lpstr>
      <vt:lpstr>Biodiversity is concentrated in the tropics.</vt:lpstr>
      <vt:lpstr>Biodiversity is concentrated in the tropics.</vt:lpstr>
      <vt:lpstr>Biodiversity is concentrated in the tropics.</vt:lpstr>
      <vt:lpstr>Biodiversity is concentrated in the tropics.</vt:lpstr>
      <vt:lpstr>Vector-borne and parasitic diseases are also concentrated in the tropics - where income is correspondingly low.</vt:lpstr>
      <vt:lpstr>Why do we care about biodiversity?</vt:lpstr>
      <vt:lpstr>Why do we care about biodiversity?</vt:lpstr>
      <vt:lpstr>Why do we care about biodiversity?</vt:lpstr>
      <vt:lpstr>Why do we care about biodiversity?</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Want more ecology?</vt:lpstr>
      <vt:lpstr>Learning objectives from Lecture 9</vt:lpstr>
      <vt:lpstr>PowerPoint Presentation</vt:lpstr>
      <vt:lpstr>Extra</vt:lpstr>
      <vt:lpstr>PowerPoint Presentation</vt:lpstr>
      <vt:lpstr>PowerPoint Presentation</vt:lpstr>
      <vt:lpstr>PowerPoint Presentation</vt:lpstr>
      <vt:lpstr>What is 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66</cp:revision>
  <dcterms:created xsi:type="dcterms:W3CDTF">2023-02-23T15:59:40Z</dcterms:created>
  <dcterms:modified xsi:type="dcterms:W3CDTF">2025-03-06T03:26:02Z</dcterms:modified>
</cp:coreProperties>
</file>